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58"/>
  </p:notesMasterIdLst>
  <p:handoutMasterIdLst>
    <p:handoutMasterId r:id="rId59"/>
  </p:handoutMasterIdLst>
  <p:sldIdLst>
    <p:sldId id="271" r:id="rId2"/>
    <p:sldId id="396" r:id="rId3"/>
    <p:sldId id="331" r:id="rId4"/>
    <p:sldId id="414" r:id="rId5"/>
    <p:sldId id="412" r:id="rId6"/>
    <p:sldId id="413" r:id="rId7"/>
    <p:sldId id="369" r:id="rId8"/>
    <p:sldId id="415" r:id="rId9"/>
    <p:sldId id="398" r:id="rId10"/>
    <p:sldId id="399" r:id="rId11"/>
    <p:sldId id="416" r:id="rId12"/>
    <p:sldId id="400" r:id="rId13"/>
    <p:sldId id="377" r:id="rId14"/>
    <p:sldId id="378" r:id="rId15"/>
    <p:sldId id="417" r:id="rId16"/>
    <p:sldId id="380" r:id="rId17"/>
    <p:sldId id="381" r:id="rId18"/>
    <p:sldId id="382" r:id="rId19"/>
    <p:sldId id="383" r:id="rId20"/>
    <p:sldId id="384" r:id="rId21"/>
    <p:sldId id="385" r:id="rId22"/>
    <p:sldId id="386" r:id="rId23"/>
    <p:sldId id="387" r:id="rId24"/>
    <p:sldId id="388" r:id="rId25"/>
    <p:sldId id="389" r:id="rId26"/>
    <p:sldId id="390" r:id="rId27"/>
    <p:sldId id="391" r:id="rId28"/>
    <p:sldId id="421" r:id="rId29"/>
    <p:sldId id="420" r:id="rId30"/>
    <p:sldId id="422" r:id="rId31"/>
    <p:sldId id="418" r:id="rId32"/>
    <p:sldId id="333" r:id="rId33"/>
    <p:sldId id="353" r:id="rId34"/>
    <p:sldId id="325" r:id="rId35"/>
    <p:sldId id="358" r:id="rId36"/>
    <p:sldId id="334" r:id="rId37"/>
    <p:sldId id="316" r:id="rId38"/>
    <p:sldId id="355" r:id="rId39"/>
    <p:sldId id="335" r:id="rId40"/>
    <p:sldId id="356" r:id="rId41"/>
    <p:sldId id="357" r:id="rId42"/>
    <p:sldId id="336" r:id="rId43"/>
    <p:sldId id="337" r:id="rId44"/>
    <p:sldId id="338" r:id="rId45"/>
    <p:sldId id="339" r:id="rId46"/>
    <p:sldId id="340" r:id="rId47"/>
    <p:sldId id="341" r:id="rId48"/>
    <p:sldId id="360" r:id="rId49"/>
    <p:sldId id="419" r:id="rId50"/>
    <p:sldId id="403" r:id="rId51"/>
    <p:sldId id="404" r:id="rId52"/>
    <p:sldId id="405" r:id="rId53"/>
    <p:sldId id="406" r:id="rId54"/>
    <p:sldId id="407" r:id="rId55"/>
    <p:sldId id="408" r:id="rId56"/>
    <p:sldId id="409" r:id="rId57"/>
  </p:sldIdLst>
  <p:sldSz cx="9144000" cy="6858000" type="screen4x3"/>
  <p:notesSz cx="10234613" cy="70993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78175AD4-3178-461A-BC88-DE3F3F3B56BC}">
          <p14:sldIdLst>
            <p14:sldId id="271"/>
            <p14:sldId id="396"/>
            <p14:sldId id="331"/>
            <p14:sldId id="414"/>
            <p14:sldId id="412"/>
            <p14:sldId id="413"/>
            <p14:sldId id="369"/>
            <p14:sldId id="415"/>
            <p14:sldId id="398"/>
            <p14:sldId id="399"/>
            <p14:sldId id="416"/>
            <p14:sldId id="400"/>
            <p14:sldId id="377"/>
            <p14:sldId id="378"/>
            <p14:sldId id="417"/>
            <p14:sldId id="380"/>
            <p14:sldId id="381"/>
            <p14:sldId id="382"/>
            <p14:sldId id="383"/>
            <p14:sldId id="384"/>
            <p14:sldId id="385"/>
            <p14:sldId id="386"/>
            <p14:sldId id="387"/>
            <p14:sldId id="388"/>
            <p14:sldId id="389"/>
            <p14:sldId id="390"/>
            <p14:sldId id="391"/>
            <p14:sldId id="421"/>
            <p14:sldId id="420"/>
            <p14:sldId id="422"/>
            <p14:sldId id="418"/>
            <p14:sldId id="333"/>
            <p14:sldId id="353"/>
            <p14:sldId id="325"/>
            <p14:sldId id="358"/>
            <p14:sldId id="334"/>
            <p14:sldId id="316"/>
            <p14:sldId id="355"/>
            <p14:sldId id="335"/>
            <p14:sldId id="356"/>
            <p14:sldId id="357"/>
            <p14:sldId id="336"/>
            <p14:sldId id="337"/>
            <p14:sldId id="338"/>
            <p14:sldId id="339"/>
            <p14:sldId id="340"/>
            <p14:sldId id="341"/>
            <p14:sldId id="360"/>
            <p14:sldId id="419"/>
            <p14:sldId id="403"/>
            <p14:sldId id="404"/>
            <p14:sldId id="405"/>
            <p14:sldId id="406"/>
            <p14:sldId id="407"/>
            <p14:sldId id="408"/>
            <p14:sldId id="4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6BD7"/>
    <a:srgbClr val="FF66FF"/>
    <a:srgbClr val="FFFF00"/>
    <a:srgbClr val="CC0000"/>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351805-8787-401E-AF0E-96C6AAAC0ABD}" type="doc">
      <dgm:prSet loTypeId="urn:microsoft.com/office/officeart/2005/8/layout/process4" loCatId="process" qsTypeId="urn:microsoft.com/office/officeart/2005/8/quickstyle/simple1" qsCatId="simple" csTypeId="urn:microsoft.com/office/officeart/2005/8/colors/accent3_5" csCatId="accent3" phldr="1"/>
      <dgm:spPr/>
      <dgm:t>
        <a:bodyPr/>
        <a:lstStyle/>
        <a:p>
          <a:endParaRPr lang="zh-TW" altLang="en-US"/>
        </a:p>
      </dgm:t>
    </dgm:pt>
    <dgm:pt modelId="{ED15D8D5-A24F-42AE-8EE2-C1873ABBB2B6}">
      <dgm:prSet phldrT="[文字]" custT="1"/>
      <dgm:spPr/>
      <dgm:t>
        <a:bodyPr/>
        <a:lstStyle/>
        <a:p>
          <a:r>
            <a:rPr lang="zh-TW" altLang="en-US" sz="1600" b="1" dirty="0" smtClean="0">
              <a:latin typeface="微軟正黑體" panose="020B0604030504040204" pitchFamily="34" charset="-120"/>
              <a:ea typeface="微軟正黑體" panose="020B0604030504040204" pitchFamily="34" charset="-120"/>
            </a:rPr>
            <a:t>課程開始</a:t>
          </a:r>
          <a:endParaRPr lang="zh-TW" altLang="en-US" sz="1600" b="1" dirty="0">
            <a:latin typeface="微軟正黑體" panose="020B0604030504040204" pitchFamily="34" charset="-120"/>
            <a:ea typeface="微軟正黑體" panose="020B0604030504040204" pitchFamily="34" charset="-120"/>
          </a:endParaRPr>
        </a:p>
      </dgm:t>
    </dgm:pt>
    <dgm:pt modelId="{9393D9C6-86EE-43D8-9BC6-FEF3AAB3CAC2}" type="parTrans" cxnId="{E5B92A15-A786-42EC-8F4C-52BA61F34C8C}">
      <dgm:prSet/>
      <dgm:spPr/>
      <dgm:t>
        <a:bodyPr/>
        <a:lstStyle/>
        <a:p>
          <a:endParaRPr lang="zh-TW" altLang="en-US"/>
        </a:p>
      </dgm:t>
    </dgm:pt>
    <dgm:pt modelId="{DD8F3866-D54D-468D-8D25-C27B86606790}" type="sibTrans" cxnId="{E5B92A15-A786-42EC-8F4C-52BA61F34C8C}">
      <dgm:prSet/>
      <dgm:spPr/>
      <dgm:t>
        <a:bodyPr/>
        <a:lstStyle/>
        <a:p>
          <a:endParaRPr lang="zh-TW" altLang="en-US"/>
        </a:p>
      </dgm:t>
    </dgm:pt>
    <dgm:pt modelId="{76F78D93-E59A-44BC-8964-7605B8D1195E}">
      <dgm:prSet phldrT="[文字]" custT="1"/>
      <dgm:spPr/>
      <dgm:t>
        <a:bodyPr/>
        <a:lstStyle/>
        <a:p>
          <a:r>
            <a:rPr lang="zh-TW" altLang="en-US" sz="1600" dirty="0" smtClean="0">
              <a:latin typeface="微軟正黑體" panose="020B0604030504040204" pitchFamily="34" charset="-120"/>
              <a:ea typeface="微軟正黑體" panose="020B0604030504040204" pitchFamily="34" charset="-120"/>
            </a:rPr>
            <a:t>討論課學生分組</a:t>
          </a:r>
          <a:endParaRPr lang="zh-TW" altLang="en-US" sz="1600" dirty="0">
            <a:latin typeface="微軟正黑體" panose="020B0604030504040204" pitchFamily="34" charset="-120"/>
            <a:ea typeface="微軟正黑體" panose="020B0604030504040204" pitchFamily="34" charset="-120"/>
          </a:endParaRPr>
        </a:p>
      </dgm:t>
    </dgm:pt>
    <dgm:pt modelId="{8A31D009-18B9-4A64-8EF1-F7136DC7F896}" type="parTrans" cxnId="{E53B959B-569C-4793-B58D-C21C5641DD01}">
      <dgm:prSet/>
      <dgm:spPr/>
      <dgm:t>
        <a:bodyPr/>
        <a:lstStyle/>
        <a:p>
          <a:endParaRPr lang="zh-TW" altLang="en-US"/>
        </a:p>
      </dgm:t>
    </dgm:pt>
    <dgm:pt modelId="{093F327F-AC37-43EE-8730-A994D79303DC}" type="sibTrans" cxnId="{E53B959B-569C-4793-B58D-C21C5641DD01}">
      <dgm:prSet/>
      <dgm:spPr/>
      <dgm:t>
        <a:bodyPr/>
        <a:lstStyle/>
        <a:p>
          <a:endParaRPr lang="zh-TW" altLang="en-US"/>
        </a:p>
      </dgm:t>
    </dgm:pt>
    <dgm:pt modelId="{4FD724FE-BE49-4AE4-BDCB-43E39CE5AEB3}">
      <dgm:prSet phldrT="[文字]" custT="1"/>
      <dgm:spPr/>
      <dgm:t>
        <a:bodyPr/>
        <a:lstStyle/>
        <a:p>
          <a:r>
            <a:rPr lang="zh-TW" altLang="en-US" sz="1600" b="1" dirty="0" smtClean="0">
              <a:latin typeface="微軟正黑體" panose="020B0604030504040204" pitchFamily="34" charset="-120"/>
              <a:ea typeface="微軟正黑體" panose="020B0604030504040204" pitchFamily="34" charset="-120"/>
            </a:rPr>
            <a:t>課程中</a:t>
          </a:r>
          <a:endParaRPr lang="zh-TW" altLang="en-US" sz="1600" b="1" dirty="0">
            <a:latin typeface="微軟正黑體" panose="020B0604030504040204" pitchFamily="34" charset="-120"/>
            <a:ea typeface="微軟正黑體" panose="020B0604030504040204" pitchFamily="34" charset="-120"/>
          </a:endParaRPr>
        </a:p>
      </dgm:t>
    </dgm:pt>
    <dgm:pt modelId="{29879741-CE35-4DFD-9CA5-D210660BB5A2}" type="parTrans" cxnId="{7C4DE9BE-60DE-4604-BADE-2FDCBFEEC260}">
      <dgm:prSet/>
      <dgm:spPr/>
      <dgm:t>
        <a:bodyPr/>
        <a:lstStyle/>
        <a:p>
          <a:endParaRPr lang="zh-TW" altLang="en-US"/>
        </a:p>
      </dgm:t>
    </dgm:pt>
    <dgm:pt modelId="{66022CDE-63B9-4813-9AE1-4653D63CBF9E}" type="sibTrans" cxnId="{7C4DE9BE-60DE-4604-BADE-2FDCBFEEC260}">
      <dgm:prSet/>
      <dgm:spPr/>
      <dgm:t>
        <a:bodyPr/>
        <a:lstStyle/>
        <a:p>
          <a:endParaRPr lang="zh-TW" altLang="en-US"/>
        </a:p>
      </dgm:t>
    </dgm:pt>
    <dgm:pt modelId="{7F08FFF8-8332-44EC-BB83-70B7BBD0DACE}">
      <dgm:prSet phldrT="[文字]" custT="1"/>
      <dgm:spPr/>
      <dgm:t>
        <a:bodyPr/>
        <a:lstStyle/>
        <a:p>
          <a:r>
            <a:rPr lang="zh-TW" altLang="en-US" sz="1600" dirty="0" smtClean="0">
              <a:latin typeface="微軟正黑體" panose="020B0604030504040204" pitchFamily="34" charset="-120"/>
              <a:ea typeface="微軟正黑體" panose="020B0604030504040204" pitchFamily="34" charset="-120"/>
            </a:rPr>
            <a:t>課堂庶務、討論帶領</a:t>
          </a:r>
          <a:endParaRPr lang="zh-TW" altLang="en-US" sz="1600" dirty="0">
            <a:latin typeface="微軟正黑體" panose="020B0604030504040204" pitchFamily="34" charset="-120"/>
            <a:ea typeface="微軟正黑體" panose="020B0604030504040204" pitchFamily="34" charset="-120"/>
          </a:endParaRPr>
        </a:p>
      </dgm:t>
    </dgm:pt>
    <dgm:pt modelId="{8144243C-92D2-43E5-A9AF-47FCE0BE298F}" type="parTrans" cxnId="{FBF83EF9-D627-4D58-9FEB-CCAAF5AC649F}">
      <dgm:prSet/>
      <dgm:spPr/>
      <dgm:t>
        <a:bodyPr/>
        <a:lstStyle/>
        <a:p>
          <a:endParaRPr lang="zh-TW" altLang="en-US"/>
        </a:p>
      </dgm:t>
    </dgm:pt>
    <dgm:pt modelId="{F8C0A7EE-67F6-4103-81F6-54AB4DB85F1A}" type="sibTrans" cxnId="{FBF83EF9-D627-4D58-9FEB-CCAAF5AC649F}">
      <dgm:prSet/>
      <dgm:spPr/>
      <dgm:t>
        <a:bodyPr/>
        <a:lstStyle/>
        <a:p>
          <a:endParaRPr lang="zh-TW" altLang="en-US"/>
        </a:p>
      </dgm:t>
    </dgm:pt>
    <dgm:pt modelId="{7B31AB99-982D-45CA-82E4-C8AEF0871F21}">
      <dgm:prSet phldrT="[文字]" custT="1"/>
      <dgm:spPr/>
      <dgm:t>
        <a:bodyPr/>
        <a:lstStyle/>
        <a:p>
          <a:r>
            <a:rPr lang="zh-TW" altLang="en-US" sz="1600" dirty="0" smtClean="0">
              <a:latin typeface="微軟正黑體" panose="020B0604030504040204" pitchFamily="34" charset="-120"/>
              <a:ea typeface="微軟正黑體" panose="020B0604030504040204" pitchFamily="34" charset="-120"/>
            </a:rPr>
            <a:t>別忘了徵文比賽和微電影提案！</a:t>
          </a:r>
          <a:endParaRPr lang="zh-TW" altLang="en-US" sz="1600" dirty="0">
            <a:latin typeface="微軟正黑體" panose="020B0604030504040204" pitchFamily="34" charset="-120"/>
            <a:ea typeface="微軟正黑體" panose="020B0604030504040204" pitchFamily="34" charset="-120"/>
          </a:endParaRPr>
        </a:p>
      </dgm:t>
    </dgm:pt>
    <dgm:pt modelId="{5901BC62-3186-45E0-8842-331F21FA8738}" type="parTrans" cxnId="{538C9C0F-B6CD-4920-B987-545D593B41DE}">
      <dgm:prSet/>
      <dgm:spPr/>
      <dgm:t>
        <a:bodyPr/>
        <a:lstStyle/>
        <a:p>
          <a:endParaRPr lang="zh-TW" altLang="en-US"/>
        </a:p>
      </dgm:t>
    </dgm:pt>
    <dgm:pt modelId="{EF56059B-FDAF-4FC1-BD75-35870ED66FFA}" type="sibTrans" cxnId="{538C9C0F-B6CD-4920-B987-545D593B41DE}">
      <dgm:prSet/>
      <dgm:spPr/>
      <dgm:t>
        <a:bodyPr/>
        <a:lstStyle/>
        <a:p>
          <a:endParaRPr lang="zh-TW" altLang="en-US"/>
        </a:p>
      </dgm:t>
    </dgm:pt>
    <dgm:pt modelId="{7911A662-0C4F-4495-AA3B-47887B12FF1C}">
      <dgm:prSet phldrT="[文字]" custT="1"/>
      <dgm:spPr/>
      <dgm:t>
        <a:bodyPr/>
        <a:lstStyle/>
        <a:p>
          <a:r>
            <a:rPr lang="zh-TW" altLang="en-US" sz="1600" b="1" dirty="0" smtClean="0">
              <a:latin typeface="微軟正黑體" panose="020B0604030504040204" pitchFamily="34" charset="-120"/>
              <a:ea typeface="微軟正黑體" panose="020B0604030504040204" pitchFamily="34" charset="-120"/>
            </a:rPr>
            <a:t>課程結束</a:t>
          </a:r>
          <a:endParaRPr lang="zh-TW" altLang="en-US" sz="1600" b="1" dirty="0">
            <a:latin typeface="微軟正黑體" panose="020B0604030504040204" pitchFamily="34" charset="-120"/>
            <a:ea typeface="微軟正黑體" panose="020B0604030504040204" pitchFamily="34" charset="-120"/>
          </a:endParaRPr>
        </a:p>
      </dgm:t>
    </dgm:pt>
    <dgm:pt modelId="{245CA326-817B-4410-B7F3-E8AF8A30BBC7}" type="parTrans" cxnId="{F91D6BB3-BF49-446B-8D60-897F7A005111}">
      <dgm:prSet/>
      <dgm:spPr/>
      <dgm:t>
        <a:bodyPr/>
        <a:lstStyle/>
        <a:p>
          <a:endParaRPr lang="zh-TW" altLang="en-US"/>
        </a:p>
      </dgm:t>
    </dgm:pt>
    <dgm:pt modelId="{2B9D6C50-D931-4A99-AB44-B8A76EBE12A1}" type="sibTrans" cxnId="{F91D6BB3-BF49-446B-8D60-897F7A005111}">
      <dgm:prSet/>
      <dgm:spPr/>
      <dgm:t>
        <a:bodyPr/>
        <a:lstStyle/>
        <a:p>
          <a:endParaRPr lang="zh-TW" altLang="en-US"/>
        </a:p>
      </dgm:t>
    </dgm:pt>
    <dgm:pt modelId="{92133CDD-E408-4862-8BD5-1F51C2EF3F1D}">
      <dgm:prSet phldrT="[文字]" custT="1"/>
      <dgm:spPr/>
      <dgm:t>
        <a:bodyPr/>
        <a:lstStyle/>
        <a:p>
          <a:r>
            <a:rPr lang="zh-TW" altLang="en-US" sz="1600" dirty="0" smtClean="0">
              <a:latin typeface="微軟正黑體" panose="020B0604030504040204" pitchFamily="34" charset="-120"/>
              <a:ea typeface="微軟正黑體" panose="020B0604030504040204" pitchFamily="34" charset="-120"/>
            </a:rPr>
            <a:t>授課教師：成績登錄、課程成果報告</a:t>
          </a:r>
          <a:endParaRPr lang="zh-TW" altLang="en-US" sz="1600" dirty="0">
            <a:latin typeface="微軟正黑體" panose="020B0604030504040204" pitchFamily="34" charset="-120"/>
            <a:ea typeface="微軟正黑體" panose="020B0604030504040204" pitchFamily="34" charset="-120"/>
          </a:endParaRPr>
        </a:p>
      </dgm:t>
    </dgm:pt>
    <dgm:pt modelId="{C50A7262-036C-48CA-938E-14C0144901B0}" type="parTrans" cxnId="{739EC70E-657E-46A0-8FA4-2647268F61AD}">
      <dgm:prSet/>
      <dgm:spPr/>
      <dgm:t>
        <a:bodyPr/>
        <a:lstStyle/>
        <a:p>
          <a:endParaRPr lang="zh-TW" altLang="en-US"/>
        </a:p>
      </dgm:t>
    </dgm:pt>
    <dgm:pt modelId="{E15FCBAF-6230-47AC-AE72-EDCE8C525C24}" type="sibTrans" cxnId="{739EC70E-657E-46A0-8FA4-2647268F61AD}">
      <dgm:prSet/>
      <dgm:spPr/>
      <dgm:t>
        <a:bodyPr/>
        <a:lstStyle/>
        <a:p>
          <a:endParaRPr lang="zh-TW" altLang="en-US"/>
        </a:p>
      </dgm:t>
    </dgm:pt>
    <dgm:pt modelId="{DD584A39-63E4-423B-AA94-92DCAD676719}">
      <dgm:prSet phldrT="[文字]" custT="1"/>
      <dgm:spPr/>
      <dgm:t>
        <a:bodyPr/>
        <a:lstStyle/>
        <a:p>
          <a:r>
            <a:rPr lang="en-US" altLang="zh-TW" sz="1600" dirty="0" smtClean="0">
              <a:latin typeface="微軟正黑體" panose="020B0604030504040204" pitchFamily="34" charset="-120"/>
              <a:ea typeface="微軟正黑體" panose="020B0604030504040204" pitchFamily="34" charset="-120"/>
            </a:rPr>
            <a:t>TA</a:t>
          </a:r>
          <a:r>
            <a:rPr lang="zh-TW" altLang="en-US" sz="1600" dirty="0" smtClean="0">
              <a:latin typeface="微軟正黑體" panose="020B0604030504040204" pitchFamily="34" charset="-120"/>
              <a:ea typeface="微軟正黑體" panose="020B0604030504040204" pitchFamily="34" charset="-120"/>
            </a:rPr>
            <a:t>：成績登錄、</a:t>
          </a:r>
          <a:r>
            <a:rPr lang="en-US" altLang="zh-TW" sz="1600" dirty="0" smtClean="0">
              <a:latin typeface="微軟正黑體" panose="020B0604030504040204" pitchFamily="34" charset="-120"/>
              <a:ea typeface="微軟正黑體" panose="020B0604030504040204" pitchFamily="34" charset="-120"/>
            </a:rPr>
            <a:t>TA</a:t>
          </a:r>
          <a:r>
            <a:rPr lang="zh-TW" altLang="en-US" sz="1600" dirty="0" smtClean="0">
              <a:latin typeface="微軟正黑體" panose="020B0604030504040204" pitchFamily="34" charset="-120"/>
              <a:ea typeface="微軟正黑體" panose="020B0604030504040204" pitchFamily="34" charset="-120"/>
            </a:rPr>
            <a:t> 心得報告</a:t>
          </a:r>
          <a:endParaRPr lang="zh-TW" altLang="en-US" sz="1600" dirty="0">
            <a:latin typeface="微軟正黑體" panose="020B0604030504040204" pitchFamily="34" charset="-120"/>
            <a:ea typeface="微軟正黑體" panose="020B0604030504040204" pitchFamily="34" charset="-120"/>
          </a:endParaRPr>
        </a:p>
      </dgm:t>
    </dgm:pt>
    <dgm:pt modelId="{D65EDCAE-992A-460F-9056-F8C008B0735C}" type="parTrans" cxnId="{4F78A830-BEE6-4095-BC0F-9D552B63DF9C}">
      <dgm:prSet/>
      <dgm:spPr/>
      <dgm:t>
        <a:bodyPr/>
        <a:lstStyle/>
        <a:p>
          <a:endParaRPr lang="zh-TW" altLang="en-US"/>
        </a:p>
      </dgm:t>
    </dgm:pt>
    <dgm:pt modelId="{37CD9DC1-2621-4132-8686-819E82C6DD06}" type="sibTrans" cxnId="{4F78A830-BEE6-4095-BC0F-9D552B63DF9C}">
      <dgm:prSet/>
      <dgm:spPr/>
      <dgm:t>
        <a:bodyPr/>
        <a:lstStyle/>
        <a:p>
          <a:endParaRPr lang="zh-TW" altLang="en-US"/>
        </a:p>
      </dgm:t>
    </dgm:pt>
    <dgm:pt modelId="{CED27C7E-5975-4A66-98F2-19AA4CBD9D15}">
      <dgm:prSet phldrT="[文字]" custT="1"/>
      <dgm:spPr/>
      <dgm:t>
        <a:bodyPr/>
        <a:lstStyle/>
        <a:p>
          <a:r>
            <a:rPr lang="zh-TW" altLang="en-US" sz="1600" b="1" dirty="0" smtClean="0">
              <a:latin typeface="微軟正黑體" panose="020B0604030504040204" pitchFamily="34" charset="-120"/>
              <a:ea typeface="微軟正黑體" panose="020B0604030504040204" pitchFamily="34" charset="-120"/>
            </a:rPr>
            <a:t>課程結束後</a:t>
          </a:r>
          <a:endParaRPr lang="zh-TW" altLang="en-US" sz="1600" b="1" dirty="0">
            <a:latin typeface="微軟正黑體" panose="020B0604030504040204" pitchFamily="34" charset="-120"/>
            <a:ea typeface="微軟正黑體" panose="020B0604030504040204" pitchFamily="34" charset="-120"/>
          </a:endParaRPr>
        </a:p>
      </dgm:t>
    </dgm:pt>
    <dgm:pt modelId="{C0299E1C-9D75-496F-8CB2-047C0F54677B}" type="parTrans" cxnId="{00072EAF-D7FD-49BF-ADA7-386E0927C9B6}">
      <dgm:prSet/>
      <dgm:spPr/>
      <dgm:t>
        <a:bodyPr/>
        <a:lstStyle/>
        <a:p>
          <a:endParaRPr lang="zh-TW" altLang="en-US"/>
        </a:p>
      </dgm:t>
    </dgm:pt>
    <dgm:pt modelId="{162AAAF4-DE29-4246-9970-D292F29BCEC7}" type="sibTrans" cxnId="{00072EAF-D7FD-49BF-ADA7-386E0927C9B6}">
      <dgm:prSet/>
      <dgm:spPr/>
      <dgm:t>
        <a:bodyPr/>
        <a:lstStyle/>
        <a:p>
          <a:endParaRPr lang="zh-TW" altLang="en-US"/>
        </a:p>
      </dgm:t>
    </dgm:pt>
    <dgm:pt modelId="{BB5C0B51-13E0-4CB5-9E28-80576F54A209}">
      <dgm:prSet phldrT="[文字]" custT="1"/>
      <dgm:spPr/>
      <dgm:t>
        <a:bodyPr/>
        <a:lstStyle/>
        <a:p>
          <a:r>
            <a:rPr lang="zh-TW" altLang="en-US" sz="1600" dirty="0" smtClean="0">
              <a:latin typeface="微軟正黑體" panose="020B0604030504040204" pitchFamily="34" charset="-120"/>
              <a:ea typeface="微軟正黑體" panose="020B0604030504040204" pitchFamily="34" charset="-120"/>
            </a:rPr>
            <a:t>報帳</a:t>
          </a:r>
          <a:endParaRPr lang="zh-TW" altLang="en-US" sz="1600" dirty="0">
            <a:latin typeface="微軟正黑體" panose="020B0604030504040204" pitchFamily="34" charset="-120"/>
            <a:ea typeface="微軟正黑體" panose="020B0604030504040204" pitchFamily="34" charset="-120"/>
          </a:endParaRPr>
        </a:p>
      </dgm:t>
    </dgm:pt>
    <dgm:pt modelId="{3E5D9D9E-77D9-4F30-BE1D-EB987825FAE6}" type="parTrans" cxnId="{673EC50F-FEBF-45F2-A251-62113BFB7668}">
      <dgm:prSet/>
      <dgm:spPr/>
      <dgm:t>
        <a:bodyPr/>
        <a:lstStyle/>
        <a:p>
          <a:endParaRPr lang="zh-TW" altLang="en-US"/>
        </a:p>
      </dgm:t>
    </dgm:pt>
    <dgm:pt modelId="{EBD7DB41-ED09-4313-9270-942EE3A5CCD1}" type="sibTrans" cxnId="{673EC50F-FEBF-45F2-A251-62113BFB7668}">
      <dgm:prSet/>
      <dgm:spPr/>
      <dgm:t>
        <a:bodyPr/>
        <a:lstStyle/>
        <a:p>
          <a:endParaRPr lang="zh-TW" altLang="en-US"/>
        </a:p>
      </dgm:t>
    </dgm:pt>
    <dgm:pt modelId="{3CE81167-5E29-42B0-9E31-7EA80AE3F9CE}" type="pres">
      <dgm:prSet presAssocID="{22351805-8787-401E-AF0E-96C6AAAC0ABD}" presName="Name0" presStyleCnt="0">
        <dgm:presLayoutVars>
          <dgm:dir/>
          <dgm:animLvl val="lvl"/>
          <dgm:resizeHandles val="exact"/>
        </dgm:presLayoutVars>
      </dgm:prSet>
      <dgm:spPr/>
      <dgm:t>
        <a:bodyPr/>
        <a:lstStyle/>
        <a:p>
          <a:endParaRPr lang="zh-TW" altLang="en-US"/>
        </a:p>
      </dgm:t>
    </dgm:pt>
    <dgm:pt modelId="{8ABFAD33-C6ED-420D-9144-FE0B894E859F}" type="pres">
      <dgm:prSet presAssocID="{CED27C7E-5975-4A66-98F2-19AA4CBD9D15}" presName="boxAndChildren" presStyleCnt="0"/>
      <dgm:spPr/>
    </dgm:pt>
    <dgm:pt modelId="{00EC42E2-493B-4390-885E-4992AE6B04E5}" type="pres">
      <dgm:prSet presAssocID="{CED27C7E-5975-4A66-98F2-19AA4CBD9D15}" presName="parentTextBox" presStyleLbl="node1" presStyleIdx="0" presStyleCnt="4"/>
      <dgm:spPr/>
      <dgm:t>
        <a:bodyPr/>
        <a:lstStyle/>
        <a:p>
          <a:endParaRPr lang="zh-TW" altLang="en-US"/>
        </a:p>
      </dgm:t>
    </dgm:pt>
    <dgm:pt modelId="{06038536-9E2D-4526-A5B7-E709E33DE99B}" type="pres">
      <dgm:prSet presAssocID="{CED27C7E-5975-4A66-98F2-19AA4CBD9D15}" presName="entireBox" presStyleLbl="node1" presStyleIdx="0" presStyleCnt="4"/>
      <dgm:spPr/>
      <dgm:t>
        <a:bodyPr/>
        <a:lstStyle/>
        <a:p>
          <a:endParaRPr lang="zh-TW" altLang="en-US"/>
        </a:p>
      </dgm:t>
    </dgm:pt>
    <dgm:pt modelId="{A12FB26D-772B-4269-8C4B-6BDFAFF1C112}" type="pres">
      <dgm:prSet presAssocID="{CED27C7E-5975-4A66-98F2-19AA4CBD9D15}" presName="descendantBox" presStyleCnt="0"/>
      <dgm:spPr/>
    </dgm:pt>
    <dgm:pt modelId="{60C8632E-6460-40DD-A7B2-EB59F53E3B5B}" type="pres">
      <dgm:prSet presAssocID="{BB5C0B51-13E0-4CB5-9E28-80576F54A209}" presName="childTextBox" presStyleLbl="fgAccFollowNode1" presStyleIdx="0" presStyleCnt="6">
        <dgm:presLayoutVars>
          <dgm:bulletEnabled val="1"/>
        </dgm:presLayoutVars>
      </dgm:prSet>
      <dgm:spPr/>
      <dgm:t>
        <a:bodyPr/>
        <a:lstStyle/>
        <a:p>
          <a:endParaRPr lang="zh-TW" altLang="en-US"/>
        </a:p>
      </dgm:t>
    </dgm:pt>
    <dgm:pt modelId="{83B5F482-D755-4C9D-80E1-A5CF15070825}" type="pres">
      <dgm:prSet presAssocID="{2B9D6C50-D931-4A99-AB44-B8A76EBE12A1}" presName="sp" presStyleCnt="0"/>
      <dgm:spPr/>
    </dgm:pt>
    <dgm:pt modelId="{06D41E7F-D12C-408D-965B-7177C488F4BA}" type="pres">
      <dgm:prSet presAssocID="{7911A662-0C4F-4495-AA3B-47887B12FF1C}" presName="arrowAndChildren" presStyleCnt="0"/>
      <dgm:spPr/>
    </dgm:pt>
    <dgm:pt modelId="{28851AF3-DC0E-418D-83DA-DFEDD0139D7A}" type="pres">
      <dgm:prSet presAssocID="{7911A662-0C4F-4495-AA3B-47887B12FF1C}" presName="parentTextArrow" presStyleLbl="node1" presStyleIdx="0" presStyleCnt="4"/>
      <dgm:spPr/>
      <dgm:t>
        <a:bodyPr/>
        <a:lstStyle/>
        <a:p>
          <a:endParaRPr lang="zh-TW" altLang="en-US"/>
        </a:p>
      </dgm:t>
    </dgm:pt>
    <dgm:pt modelId="{F4C664E4-5B81-43D2-9254-59ED32A08F65}" type="pres">
      <dgm:prSet presAssocID="{7911A662-0C4F-4495-AA3B-47887B12FF1C}" presName="arrow" presStyleLbl="node1" presStyleIdx="1" presStyleCnt="4"/>
      <dgm:spPr/>
      <dgm:t>
        <a:bodyPr/>
        <a:lstStyle/>
        <a:p>
          <a:endParaRPr lang="zh-TW" altLang="en-US"/>
        </a:p>
      </dgm:t>
    </dgm:pt>
    <dgm:pt modelId="{01CACC37-DC7F-4AE7-9F5A-275A93C86A1A}" type="pres">
      <dgm:prSet presAssocID="{7911A662-0C4F-4495-AA3B-47887B12FF1C}" presName="descendantArrow" presStyleCnt="0"/>
      <dgm:spPr/>
    </dgm:pt>
    <dgm:pt modelId="{C4F58136-6445-4B3C-BC8D-69CFF7D35226}" type="pres">
      <dgm:prSet presAssocID="{92133CDD-E408-4862-8BD5-1F51C2EF3F1D}" presName="childTextArrow" presStyleLbl="fgAccFollowNode1" presStyleIdx="1" presStyleCnt="6">
        <dgm:presLayoutVars>
          <dgm:bulletEnabled val="1"/>
        </dgm:presLayoutVars>
      </dgm:prSet>
      <dgm:spPr/>
      <dgm:t>
        <a:bodyPr/>
        <a:lstStyle/>
        <a:p>
          <a:endParaRPr lang="zh-TW" altLang="en-US"/>
        </a:p>
      </dgm:t>
    </dgm:pt>
    <dgm:pt modelId="{20F5B68B-A343-46E1-B7A8-A63886D9A119}" type="pres">
      <dgm:prSet presAssocID="{DD584A39-63E4-423B-AA94-92DCAD676719}" presName="childTextArrow" presStyleLbl="fgAccFollowNode1" presStyleIdx="2" presStyleCnt="6">
        <dgm:presLayoutVars>
          <dgm:bulletEnabled val="1"/>
        </dgm:presLayoutVars>
      </dgm:prSet>
      <dgm:spPr/>
      <dgm:t>
        <a:bodyPr/>
        <a:lstStyle/>
        <a:p>
          <a:endParaRPr lang="zh-TW" altLang="en-US"/>
        </a:p>
      </dgm:t>
    </dgm:pt>
    <dgm:pt modelId="{B5E8B4F8-7B8A-4382-AE1F-27FAADB4D8B1}" type="pres">
      <dgm:prSet presAssocID="{66022CDE-63B9-4813-9AE1-4653D63CBF9E}" presName="sp" presStyleCnt="0"/>
      <dgm:spPr/>
    </dgm:pt>
    <dgm:pt modelId="{EB2BFFA1-ED83-4434-8E9F-CB546EA14C28}" type="pres">
      <dgm:prSet presAssocID="{4FD724FE-BE49-4AE4-BDCB-43E39CE5AEB3}" presName="arrowAndChildren" presStyleCnt="0"/>
      <dgm:spPr/>
    </dgm:pt>
    <dgm:pt modelId="{585A1329-1BFD-4753-B5B0-BBFF46CC04B2}" type="pres">
      <dgm:prSet presAssocID="{4FD724FE-BE49-4AE4-BDCB-43E39CE5AEB3}" presName="parentTextArrow" presStyleLbl="node1" presStyleIdx="1" presStyleCnt="4"/>
      <dgm:spPr/>
      <dgm:t>
        <a:bodyPr/>
        <a:lstStyle/>
        <a:p>
          <a:endParaRPr lang="zh-TW" altLang="en-US"/>
        </a:p>
      </dgm:t>
    </dgm:pt>
    <dgm:pt modelId="{99624461-5AA5-474B-8519-D4EDD57869D6}" type="pres">
      <dgm:prSet presAssocID="{4FD724FE-BE49-4AE4-BDCB-43E39CE5AEB3}" presName="arrow" presStyleLbl="node1" presStyleIdx="2" presStyleCnt="4"/>
      <dgm:spPr/>
      <dgm:t>
        <a:bodyPr/>
        <a:lstStyle/>
        <a:p>
          <a:endParaRPr lang="zh-TW" altLang="en-US"/>
        </a:p>
      </dgm:t>
    </dgm:pt>
    <dgm:pt modelId="{66A6C25F-FEE9-42BF-B1F3-FD014E05E8A5}" type="pres">
      <dgm:prSet presAssocID="{4FD724FE-BE49-4AE4-BDCB-43E39CE5AEB3}" presName="descendantArrow" presStyleCnt="0"/>
      <dgm:spPr/>
    </dgm:pt>
    <dgm:pt modelId="{45C6A670-F9AB-4FAD-AECC-F6E009AF1C86}" type="pres">
      <dgm:prSet presAssocID="{7F08FFF8-8332-44EC-BB83-70B7BBD0DACE}" presName="childTextArrow" presStyleLbl="fgAccFollowNode1" presStyleIdx="3" presStyleCnt="6">
        <dgm:presLayoutVars>
          <dgm:bulletEnabled val="1"/>
        </dgm:presLayoutVars>
      </dgm:prSet>
      <dgm:spPr/>
      <dgm:t>
        <a:bodyPr/>
        <a:lstStyle/>
        <a:p>
          <a:endParaRPr lang="zh-TW" altLang="en-US"/>
        </a:p>
      </dgm:t>
    </dgm:pt>
    <dgm:pt modelId="{E655BD84-EB45-448B-A86F-C40386BFF467}" type="pres">
      <dgm:prSet presAssocID="{7B31AB99-982D-45CA-82E4-C8AEF0871F21}" presName="childTextArrow" presStyleLbl="fgAccFollowNode1" presStyleIdx="4" presStyleCnt="6">
        <dgm:presLayoutVars>
          <dgm:bulletEnabled val="1"/>
        </dgm:presLayoutVars>
      </dgm:prSet>
      <dgm:spPr/>
      <dgm:t>
        <a:bodyPr/>
        <a:lstStyle/>
        <a:p>
          <a:endParaRPr lang="zh-TW" altLang="en-US"/>
        </a:p>
      </dgm:t>
    </dgm:pt>
    <dgm:pt modelId="{577B42F1-BA9C-47DA-8A08-0464EB2686E6}" type="pres">
      <dgm:prSet presAssocID="{DD8F3866-D54D-468D-8D25-C27B86606790}" presName="sp" presStyleCnt="0"/>
      <dgm:spPr/>
    </dgm:pt>
    <dgm:pt modelId="{DCB13E5A-BA1B-4617-95CD-ED7CF11E98A4}" type="pres">
      <dgm:prSet presAssocID="{ED15D8D5-A24F-42AE-8EE2-C1873ABBB2B6}" presName="arrowAndChildren" presStyleCnt="0"/>
      <dgm:spPr/>
    </dgm:pt>
    <dgm:pt modelId="{77DA1A1C-B240-42D2-9010-116187E211D9}" type="pres">
      <dgm:prSet presAssocID="{ED15D8D5-A24F-42AE-8EE2-C1873ABBB2B6}" presName="parentTextArrow" presStyleLbl="node1" presStyleIdx="2" presStyleCnt="4"/>
      <dgm:spPr/>
      <dgm:t>
        <a:bodyPr/>
        <a:lstStyle/>
        <a:p>
          <a:endParaRPr lang="zh-TW" altLang="en-US"/>
        </a:p>
      </dgm:t>
    </dgm:pt>
    <dgm:pt modelId="{C8D89BD9-1564-4794-89E2-CC0664F52D91}" type="pres">
      <dgm:prSet presAssocID="{ED15D8D5-A24F-42AE-8EE2-C1873ABBB2B6}" presName="arrow" presStyleLbl="node1" presStyleIdx="3" presStyleCnt="4"/>
      <dgm:spPr/>
      <dgm:t>
        <a:bodyPr/>
        <a:lstStyle/>
        <a:p>
          <a:endParaRPr lang="zh-TW" altLang="en-US"/>
        </a:p>
      </dgm:t>
    </dgm:pt>
    <dgm:pt modelId="{2EE0E742-CF16-4208-82D9-08037587B94D}" type="pres">
      <dgm:prSet presAssocID="{ED15D8D5-A24F-42AE-8EE2-C1873ABBB2B6}" presName="descendantArrow" presStyleCnt="0"/>
      <dgm:spPr/>
    </dgm:pt>
    <dgm:pt modelId="{F8341304-2680-42F3-9718-7FBEC0D67F64}" type="pres">
      <dgm:prSet presAssocID="{76F78D93-E59A-44BC-8964-7605B8D1195E}" presName="childTextArrow" presStyleLbl="fgAccFollowNode1" presStyleIdx="5" presStyleCnt="6">
        <dgm:presLayoutVars>
          <dgm:bulletEnabled val="1"/>
        </dgm:presLayoutVars>
      </dgm:prSet>
      <dgm:spPr/>
      <dgm:t>
        <a:bodyPr/>
        <a:lstStyle/>
        <a:p>
          <a:endParaRPr lang="zh-TW" altLang="en-US"/>
        </a:p>
      </dgm:t>
    </dgm:pt>
  </dgm:ptLst>
  <dgm:cxnLst>
    <dgm:cxn modelId="{3D7EBC47-096D-49CF-B0F5-FFC7CB272981}" type="presOf" srcId="{22351805-8787-401E-AF0E-96C6AAAC0ABD}" destId="{3CE81167-5E29-42B0-9E31-7EA80AE3F9CE}" srcOrd="0" destOrd="0" presId="urn:microsoft.com/office/officeart/2005/8/layout/process4"/>
    <dgm:cxn modelId="{98622133-6957-4D60-B655-FA3521F8E9D8}" type="presOf" srcId="{7F08FFF8-8332-44EC-BB83-70B7BBD0DACE}" destId="{45C6A670-F9AB-4FAD-AECC-F6E009AF1C86}" srcOrd="0" destOrd="0" presId="urn:microsoft.com/office/officeart/2005/8/layout/process4"/>
    <dgm:cxn modelId="{D43C4218-C183-470A-8A7D-6E4316035925}" type="presOf" srcId="{ED15D8D5-A24F-42AE-8EE2-C1873ABBB2B6}" destId="{77DA1A1C-B240-42D2-9010-116187E211D9}" srcOrd="0" destOrd="0" presId="urn:microsoft.com/office/officeart/2005/8/layout/process4"/>
    <dgm:cxn modelId="{4F78A830-BEE6-4095-BC0F-9D552B63DF9C}" srcId="{7911A662-0C4F-4495-AA3B-47887B12FF1C}" destId="{DD584A39-63E4-423B-AA94-92DCAD676719}" srcOrd="1" destOrd="0" parTransId="{D65EDCAE-992A-460F-9056-F8C008B0735C}" sibTransId="{37CD9DC1-2621-4132-8686-819E82C6DD06}"/>
    <dgm:cxn modelId="{C3F9E908-670F-485D-B91F-A7D8F36B25BF}" type="presOf" srcId="{7911A662-0C4F-4495-AA3B-47887B12FF1C}" destId="{F4C664E4-5B81-43D2-9254-59ED32A08F65}" srcOrd="1" destOrd="0" presId="urn:microsoft.com/office/officeart/2005/8/layout/process4"/>
    <dgm:cxn modelId="{E6539903-534A-4710-B927-6A4DEECC733E}" type="presOf" srcId="{CED27C7E-5975-4A66-98F2-19AA4CBD9D15}" destId="{00EC42E2-493B-4390-885E-4992AE6B04E5}" srcOrd="0" destOrd="0" presId="urn:microsoft.com/office/officeart/2005/8/layout/process4"/>
    <dgm:cxn modelId="{7B4A476D-7C43-4C8F-AC06-7F510A787CFF}" type="presOf" srcId="{ED15D8D5-A24F-42AE-8EE2-C1873ABBB2B6}" destId="{C8D89BD9-1564-4794-89E2-CC0664F52D91}" srcOrd="1" destOrd="0" presId="urn:microsoft.com/office/officeart/2005/8/layout/process4"/>
    <dgm:cxn modelId="{EE3630F2-502D-4366-A7D3-C00FF47D3DE7}" type="presOf" srcId="{BB5C0B51-13E0-4CB5-9E28-80576F54A209}" destId="{60C8632E-6460-40DD-A7B2-EB59F53E3B5B}" srcOrd="0" destOrd="0" presId="urn:microsoft.com/office/officeart/2005/8/layout/process4"/>
    <dgm:cxn modelId="{673EC50F-FEBF-45F2-A251-62113BFB7668}" srcId="{CED27C7E-5975-4A66-98F2-19AA4CBD9D15}" destId="{BB5C0B51-13E0-4CB5-9E28-80576F54A209}" srcOrd="0" destOrd="0" parTransId="{3E5D9D9E-77D9-4F30-BE1D-EB987825FAE6}" sibTransId="{EBD7DB41-ED09-4313-9270-942EE3A5CCD1}"/>
    <dgm:cxn modelId="{8041700B-DEA1-48F9-8606-9592FC4DD9D2}" type="presOf" srcId="{92133CDD-E408-4862-8BD5-1F51C2EF3F1D}" destId="{C4F58136-6445-4B3C-BC8D-69CFF7D35226}" srcOrd="0" destOrd="0" presId="urn:microsoft.com/office/officeart/2005/8/layout/process4"/>
    <dgm:cxn modelId="{739EC70E-657E-46A0-8FA4-2647268F61AD}" srcId="{7911A662-0C4F-4495-AA3B-47887B12FF1C}" destId="{92133CDD-E408-4862-8BD5-1F51C2EF3F1D}" srcOrd="0" destOrd="0" parTransId="{C50A7262-036C-48CA-938E-14C0144901B0}" sibTransId="{E15FCBAF-6230-47AC-AE72-EDCE8C525C24}"/>
    <dgm:cxn modelId="{7C4DE9BE-60DE-4604-BADE-2FDCBFEEC260}" srcId="{22351805-8787-401E-AF0E-96C6AAAC0ABD}" destId="{4FD724FE-BE49-4AE4-BDCB-43E39CE5AEB3}" srcOrd="1" destOrd="0" parTransId="{29879741-CE35-4DFD-9CA5-D210660BB5A2}" sibTransId="{66022CDE-63B9-4813-9AE1-4653D63CBF9E}"/>
    <dgm:cxn modelId="{538C9C0F-B6CD-4920-B987-545D593B41DE}" srcId="{4FD724FE-BE49-4AE4-BDCB-43E39CE5AEB3}" destId="{7B31AB99-982D-45CA-82E4-C8AEF0871F21}" srcOrd="1" destOrd="0" parTransId="{5901BC62-3186-45E0-8842-331F21FA8738}" sibTransId="{EF56059B-FDAF-4FC1-BD75-35870ED66FFA}"/>
    <dgm:cxn modelId="{21014842-DCC6-4C67-A963-2F2FEE776D67}" type="presOf" srcId="{4FD724FE-BE49-4AE4-BDCB-43E39CE5AEB3}" destId="{99624461-5AA5-474B-8519-D4EDD57869D6}" srcOrd="1" destOrd="0" presId="urn:microsoft.com/office/officeart/2005/8/layout/process4"/>
    <dgm:cxn modelId="{0330F530-AD9D-45C9-882E-AE5140518A84}" type="presOf" srcId="{4FD724FE-BE49-4AE4-BDCB-43E39CE5AEB3}" destId="{585A1329-1BFD-4753-B5B0-BBFF46CC04B2}" srcOrd="0" destOrd="0" presId="urn:microsoft.com/office/officeart/2005/8/layout/process4"/>
    <dgm:cxn modelId="{FBF83EF9-D627-4D58-9FEB-CCAAF5AC649F}" srcId="{4FD724FE-BE49-4AE4-BDCB-43E39CE5AEB3}" destId="{7F08FFF8-8332-44EC-BB83-70B7BBD0DACE}" srcOrd="0" destOrd="0" parTransId="{8144243C-92D2-43E5-A9AF-47FCE0BE298F}" sibTransId="{F8C0A7EE-67F6-4103-81F6-54AB4DB85F1A}"/>
    <dgm:cxn modelId="{E5B92A15-A786-42EC-8F4C-52BA61F34C8C}" srcId="{22351805-8787-401E-AF0E-96C6AAAC0ABD}" destId="{ED15D8D5-A24F-42AE-8EE2-C1873ABBB2B6}" srcOrd="0" destOrd="0" parTransId="{9393D9C6-86EE-43D8-9BC6-FEF3AAB3CAC2}" sibTransId="{DD8F3866-D54D-468D-8D25-C27B86606790}"/>
    <dgm:cxn modelId="{00072EAF-D7FD-49BF-ADA7-386E0927C9B6}" srcId="{22351805-8787-401E-AF0E-96C6AAAC0ABD}" destId="{CED27C7E-5975-4A66-98F2-19AA4CBD9D15}" srcOrd="3" destOrd="0" parTransId="{C0299E1C-9D75-496F-8CB2-047C0F54677B}" sibTransId="{162AAAF4-DE29-4246-9970-D292F29BCEC7}"/>
    <dgm:cxn modelId="{D7D37012-E517-4D60-A2D8-0A57E34F4461}" type="presOf" srcId="{7911A662-0C4F-4495-AA3B-47887B12FF1C}" destId="{28851AF3-DC0E-418D-83DA-DFEDD0139D7A}" srcOrd="0" destOrd="0" presId="urn:microsoft.com/office/officeart/2005/8/layout/process4"/>
    <dgm:cxn modelId="{9E217BC1-A928-43D7-9C3B-1FDE2B4AEACB}" type="presOf" srcId="{76F78D93-E59A-44BC-8964-7605B8D1195E}" destId="{F8341304-2680-42F3-9718-7FBEC0D67F64}" srcOrd="0" destOrd="0" presId="urn:microsoft.com/office/officeart/2005/8/layout/process4"/>
    <dgm:cxn modelId="{F9DE6C25-91BE-40BE-AF6C-25FF5CE2D492}" type="presOf" srcId="{DD584A39-63E4-423B-AA94-92DCAD676719}" destId="{20F5B68B-A343-46E1-B7A8-A63886D9A119}" srcOrd="0" destOrd="0" presId="urn:microsoft.com/office/officeart/2005/8/layout/process4"/>
    <dgm:cxn modelId="{D8E43AB4-F5AF-4A6F-A0C9-D8B5A58DACCB}" type="presOf" srcId="{7B31AB99-982D-45CA-82E4-C8AEF0871F21}" destId="{E655BD84-EB45-448B-A86F-C40386BFF467}" srcOrd="0" destOrd="0" presId="urn:microsoft.com/office/officeart/2005/8/layout/process4"/>
    <dgm:cxn modelId="{0EF222B4-5435-4D4F-BBC5-E2BAF3771FED}" type="presOf" srcId="{CED27C7E-5975-4A66-98F2-19AA4CBD9D15}" destId="{06038536-9E2D-4526-A5B7-E709E33DE99B}" srcOrd="1" destOrd="0" presId="urn:microsoft.com/office/officeart/2005/8/layout/process4"/>
    <dgm:cxn modelId="{F91D6BB3-BF49-446B-8D60-897F7A005111}" srcId="{22351805-8787-401E-AF0E-96C6AAAC0ABD}" destId="{7911A662-0C4F-4495-AA3B-47887B12FF1C}" srcOrd="2" destOrd="0" parTransId="{245CA326-817B-4410-B7F3-E8AF8A30BBC7}" sibTransId="{2B9D6C50-D931-4A99-AB44-B8A76EBE12A1}"/>
    <dgm:cxn modelId="{E53B959B-569C-4793-B58D-C21C5641DD01}" srcId="{ED15D8D5-A24F-42AE-8EE2-C1873ABBB2B6}" destId="{76F78D93-E59A-44BC-8964-7605B8D1195E}" srcOrd="0" destOrd="0" parTransId="{8A31D009-18B9-4A64-8EF1-F7136DC7F896}" sibTransId="{093F327F-AC37-43EE-8730-A994D79303DC}"/>
    <dgm:cxn modelId="{BC9C5D31-6C0A-446B-8275-37ABD7258BDD}" type="presParOf" srcId="{3CE81167-5E29-42B0-9E31-7EA80AE3F9CE}" destId="{8ABFAD33-C6ED-420D-9144-FE0B894E859F}" srcOrd="0" destOrd="0" presId="urn:microsoft.com/office/officeart/2005/8/layout/process4"/>
    <dgm:cxn modelId="{B5CE9E85-D371-4B7B-AE5A-F07FCFA15712}" type="presParOf" srcId="{8ABFAD33-C6ED-420D-9144-FE0B894E859F}" destId="{00EC42E2-493B-4390-885E-4992AE6B04E5}" srcOrd="0" destOrd="0" presId="urn:microsoft.com/office/officeart/2005/8/layout/process4"/>
    <dgm:cxn modelId="{0A18E064-03CA-40F3-81FD-BA302FE307F8}" type="presParOf" srcId="{8ABFAD33-C6ED-420D-9144-FE0B894E859F}" destId="{06038536-9E2D-4526-A5B7-E709E33DE99B}" srcOrd="1" destOrd="0" presId="urn:microsoft.com/office/officeart/2005/8/layout/process4"/>
    <dgm:cxn modelId="{63FAF54C-5B38-4B3F-A280-18CE9ACA3106}" type="presParOf" srcId="{8ABFAD33-C6ED-420D-9144-FE0B894E859F}" destId="{A12FB26D-772B-4269-8C4B-6BDFAFF1C112}" srcOrd="2" destOrd="0" presId="urn:microsoft.com/office/officeart/2005/8/layout/process4"/>
    <dgm:cxn modelId="{B594CB0F-2CB7-4FAE-9209-4323639C2C43}" type="presParOf" srcId="{A12FB26D-772B-4269-8C4B-6BDFAFF1C112}" destId="{60C8632E-6460-40DD-A7B2-EB59F53E3B5B}" srcOrd="0" destOrd="0" presId="urn:microsoft.com/office/officeart/2005/8/layout/process4"/>
    <dgm:cxn modelId="{EE65A023-AFE9-432A-89A2-E0BB68D02049}" type="presParOf" srcId="{3CE81167-5E29-42B0-9E31-7EA80AE3F9CE}" destId="{83B5F482-D755-4C9D-80E1-A5CF15070825}" srcOrd="1" destOrd="0" presId="urn:microsoft.com/office/officeart/2005/8/layout/process4"/>
    <dgm:cxn modelId="{FB4AA8F8-489C-4CB0-BF71-115B0485E448}" type="presParOf" srcId="{3CE81167-5E29-42B0-9E31-7EA80AE3F9CE}" destId="{06D41E7F-D12C-408D-965B-7177C488F4BA}" srcOrd="2" destOrd="0" presId="urn:microsoft.com/office/officeart/2005/8/layout/process4"/>
    <dgm:cxn modelId="{86C756F4-28A8-44AF-A688-2D1ACAB5AD8F}" type="presParOf" srcId="{06D41E7F-D12C-408D-965B-7177C488F4BA}" destId="{28851AF3-DC0E-418D-83DA-DFEDD0139D7A}" srcOrd="0" destOrd="0" presId="urn:microsoft.com/office/officeart/2005/8/layout/process4"/>
    <dgm:cxn modelId="{7F5E100A-E38A-43D1-B766-93EA84AAB259}" type="presParOf" srcId="{06D41E7F-D12C-408D-965B-7177C488F4BA}" destId="{F4C664E4-5B81-43D2-9254-59ED32A08F65}" srcOrd="1" destOrd="0" presId="urn:microsoft.com/office/officeart/2005/8/layout/process4"/>
    <dgm:cxn modelId="{D3F4AE1E-C2A7-4093-A684-98254D5365F0}" type="presParOf" srcId="{06D41E7F-D12C-408D-965B-7177C488F4BA}" destId="{01CACC37-DC7F-4AE7-9F5A-275A93C86A1A}" srcOrd="2" destOrd="0" presId="urn:microsoft.com/office/officeart/2005/8/layout/process4"/>
    <dgm:cxn modelId="{16EB9499-1B05-433B-B421-F04F0110E2EC}" type="presParOf" srcId="{01CACC37-DC7F-4AE7-9F5A-275A93C86A1A}" destId="{C4F58136-6445-4B3C-BC8D-69CFF7D35226}" srcOrd="0" destOrd="0" presId="urn:microsoft.com/office/officeart/2005/8/layout/process4"/>
    <dgm:cxn modelId="{C6F0049C-362E-4B2E-9DF4-AB7349AEF11B}" type="presParOf" srcId="{01CACC37-DC7F-4AE7-9F5A-275A93C86A1A}" destId="{20F5B68B-A343-46E1-B7A8-A63886D9A119}" srcOrd="1" destOrd="0" presId="urn:microsoft.com/office/officeart/2005/8/layout/process4"/>
    <dgm:cxn modelId="{49D3748B-5F89-4AE0-80C3-936FA1F49AE3}" type="presParOf" srcId="{3CE81167-5E29-42B0-9E31-7EA80AE3F9CE}" destId="{B5E8B4F8-7B8A-4382-AE1F-27FAADB4D8B1}" srcOrd="3" destOrd="0" presId="urn:microsoft.com/office/officeart/2005/8/layout/process4"/>
    <dgm:cxn modelId="{97E958DA-F05F-42BE-811D-1ADA2908BA53}" type="presParOf" srcId="{3CE81167-5E29-42B0-9E31-7EA80AE3F9CE}" destId="{EB2BFFA1-ED83-4434-8E9F-CB546EA14C28}" srcOrd="4" destOrd="0" presId="urn:microsoft.com/office/officeart/2005/8/layout/process4"/>
    <dgm:cxn modelId="{B75A60A2-B699-480D-9A2A-AAD5648AA46C}" type="presParOf" srcId="{EB2BFFA1-ED83-4434-8E9F-CB546EA14C28}" destId="{585A1329-1BFD-4753-B5B0-BBFF46CC04B2}" srcOrd="0" destOrd="0" presId="urn:microsoft.com/office/officeart/2005/8/layout/process4"/>
    <dgm:cxn modelId="{D0B7D2E5-8115-4884-9DBC-1E9083049646}" type="presParOf" srcId="{EB2BFFA1-ED83-4434-8E9F-CB546EA14C28}" destId="{99624461-5AA5-474B-8519-D4EDD57869D6}" srcOrd="1" destOrd="0" presId="urn:microsoft.com/office/officeart/2005/8/layout/process4"/>
    <dgm:cxn modelId="{0624C7F7-3C37-4C5C-8E98-451297AA522B}" type="presParOf" srcId="{EB2BFFA1-ED83-4434-8E9F-CB546EA14C28}" destId="{66A6C25F-FEE9-42BF-B1F3-FD014E05E8A5}" srcOrd="2" destOrd="0" presId="urn:microsoft.com/office/officeart/2005/8/layout/process4"/>
    <dgm:cxn modelId="{EC066EFB-F9D7-4D74-92E1-05168B12B984}" type="presParOf" srcId="{66A6C25F-FEE9-42BF-B1F3-FD014E05E8A5}" destId="{45C6A670-F9AB-4FAD-AECC-F6E009AF1C86}" srcOrd="0" destOrd="0" presId="urn:microsoft.com/office/officeart/2005/8/layout/process4"/>
    <dgm:cxn modelId="{36BA324A-D454-457B-97D2-B9AE0FD5E73E}" type="presParOf" srcId="{66A6C25F-FEE9-42BF-B1F3-FD014E05E8A5}" destId="{E655BD84-EB45-448B-A86F-C40386BFF467}" srcOrd="1" destOrd="0" presId="urn:microsoft.com/office/officeart/2005/8/layout/process4"/>
    <dgm:cxn modelId="{79CAA163-3E47-46D3-8E5D-20AE4F822308}" type="presParOf" srcId="{3CE81167-5E29-42B0-9E31-7EA80AE3F9CE}" destId="{577B42F1-BA9C-47DA-8A08-0464EB2686E6}" srcOrd="5" destOrd="0" presId="urn:microsoft.com/office/officeart/2005/8/layout/process4"/>
    <dgm:cxn modelId="{4E90BFDA-E4FE-4A04-BBC9-C9108414EC31}" type="presParOf" srcId="{3CE81167-5E29-42B0-9E31-7EA80AE3F9CE}" destId="{DCB13E5A-BA1B-4617-95CD-ED7CF11E98A4}" srcOrd="6" destOrd="0" presId="urn:microsoft.com/office/officeart/2005/8/layout/process4"/>
    <dgm:cxn modelId="{E84751B0-7CFB-4A23-BCCA-4D72E48B8CB1}" type="presParOf" srcId="{DCB13E5A-BA1B-4617-95CD-ED7CF11E98A4}" destId="{77DA1A1C-B240-42D2-9010-116187E211D9}" srcOrd="0" destOrd="0" presId="urn:microsoft.com/office/officeart/2005/8/layout/process4"/>
    <dgm:cxn modelId="{9A65F139-D8D8-49D6-95F8-487AB9B54338}" type="presParOf" srcId="{DCB13E5A-BA1B-4617-95CD-ED7CF11E98A4}" destId="{C8D89BD9-1564-4794-89E2-CC0664F52D91}" srcOrd="1" destOrd="0" presId="urn:microsoft.com/office/officeart/2005/8/layout/process4"/>
    <dgm:cxn modelId="{31153241-FE74-40B0-8FFC-0ECC6183920F}" type="presParOf" srcId="{DCB13E5A-BA1B-4617-95CD-ED7CF11E98A4}" destId="{2EE0E742-CF16-4208-82D9-08037587B94D}" srcOrd="2" destOrd="0" presId="urn:microsoft.com/office/officeart/2005/8/layout/process4"/>
    <dgm:cxn modelId="{A30F5A96-A17F-4F3D-99B4-8E5C75BEA5AB}" type="presParOf" srcId="{2EE0E742-CF16-4208-82D9-08037587B94D}" destId="{F8341304-2680-42F3-9718-7FBEC0D67F6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38536-9E2D-4526-A5B7-E709E33DE99B}">
      <dsp:nvSpPr>
        <dsp:cNvPr id="0" name=""/>
        <dsp:cNvSpPr/>
      </dsp:nvSpPr>
      <dsp:spPr>
        <a:xfrm>
          <a:off x="0" y="4488724"/>
          <a:ext cx="7704856" cy="982023"/>
        </a:xfrm>
        <a:prstGeom prst="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課程結束後</a:t>
          </a:r>
          <a:endParaRPr lang="zh-TW" altLang="en-US" sz="1600" b="1" kern="1200" dirty="0">
            <a:latin typeface="微軟正黑體" panose="020B0604030504040204" pitchFamily="34" charset="-120"/>
            <a:ea typeface="微軟正黑體" panose="020B0604030504040204" pitchFamily="34" charset="-120"/>
          </a:endParaRPr>
        </a:p>
      </dsp:txBody>
      <dsp:txXfrm>
        <a:off x="0" y="4488724"/>
        <a:ext cx="7704856" cy="530292"/>
      </dsp:txXfrm>
    </dsp:sp>
    <dsp:sp modelId="{60C8632E-6460-40DD-A7B2-EB59F53E3B5B}">
      <dsp:nvSpPr>
        <dsp:cNvPr id="0" name=""/>
        <dsp:cNvSpPr/>
      </dsp:nvSpPr>
      <dsp:spPr>
        <a:xfrm>
          <a:off x="0" y="4999376"/>
          <a:ext cx="7704856" cy="451730"/>
        </a:xfrm>
        <a:prstGeom prst="rect">
          <a:avLst/>
        </a:prstGeom>
        <a:solidFill>
          <a:schemeClr val="accent3">
            <a:alpha val="90000"/>
            <a:tint val="40000"/>
            <a:hueOff val="0"/>
            <a:satOff val="0"/>
            <a:lumOff val="0"/>
            <a:alphaOff val="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zh-TW" altLang="en-US" sz="1600" kern="1200" dirty="0" smtClean="0">
              <a:latin typeface="微軟正黑體" panose="020B0604030504040204" pitchFamily="34" charset="-120"/>
              <a:ea typeface="微軟正黑體" panose="020B0604030504040204" pitchFamily="34" charset="-120"/>
            </a:rPr>
            <a:t>報帳</a:t>
          </a:r>
          <a:endParaRPr lang="zh-TW" altLang="en-US" sz="1600" kern="1200" dirty="0">
            <a:latin typeface="微軟正黑體" panose="020B0604030504040204" pitchFamily="34" charset="-120"/>
            <a:ea typeface="微軟正黑體" panose="020B0604030504040204" pitchFamily="34" charset="-120"/>
          </a:endParaRPr>
        </a:p>
      </dsp:txBody>
      <dsp:txXfrm>
        <a:off x="0" y="4999376"/>
        <a:ext cx="7704856" cy="451730"/>
      </dsp:txXfrm>
    </dsp:sp>
    <dsp:sp modelId="{F4C664E4-5B81-43D2-9254-59ED32A08F65}">
      <dsp:nvSpPr>
        <dsp:cNvPr id="0" name=""/>
        <dsp:cNvSpPr/>
      </dsp:nvSpPr>
      <dsp:spPr>
        <a:xfrm rot="10800000">
          <a:off x="0" y="2993103"/>
          <a:ext cx="7704856" cy="1510351"/>
        </a:xfrm>
        <a:prstGeom prst="upArrowCallout">
          <a:avLst/>
        </a:prstGeom>
        <a:solidFill>
          <a:schemeClr val="accent3">
            <a:alpha val="90000"/>
            <a:hueOff val="0"/>
            <a:satOff val="0"/>
            <a:lumOff val="0"/>
            <a:alphaOff val="-13333"/>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課程結束</a:t>
          </a:r>
          <a:endParaRPr lang="zh-TW" altLang="en-US" sz="1600" b="1" kern="1200" dirty="0">
            <a:latin typeface="微軟正黑體" panose="020B0604030504040204" pitchFamily="34" charset="-120"/>
            <a:ea typeface="微軟正黑體" panose="020B0604030504040204" pitchFamily="34" charset="-120"/>
          </a:endParaRPr>
        </a:p>
      </dsp:txBody>
      <dsp:txXfrm rot="-10800000">
        <a:off x="0" y="2993103"/>
        <a:ext cx="7704856" cy="530133"/>
      </dsp:txXfrm>
    </dsp:sp>
    <dsp:sp modelId="{C4F58136-6445-4B3C-BC8D-69CFF7D35226}">
      <dsp:nvSpPr>
        <dsp:cNvPr id="0" name=""/>
        <dsp:cNvSpPr/>
      </dsp:nvSpPr>
      <dsp:spPr>
        <a:xfrm>
          <a:off x="0" y="3523236"/>
          <a:ext cx="3852427" cy="451595"/>
        </a:xfrm>
        <a:prstGeom prst="rect">
          <a:avLst/>
        </a:prstGeom>
        <a:solidFill>
          <a:schemeClr val="accent3">
            <a:alpha val="90000"/>
            <a:tint val="40000"/>
            <a:hueOff val="0"/>
            <a:satOff val="0"/>
            <a:lumOff val="0"/>
            <a:alphaOff val="-800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zh-TW" altLang="en-US" sz="1600" kern="1200" dirty="0" smtClean="0">
              <a:latin typeface="微軟正黑體" panose="020B0604030504040204" pitchFamily="34" charset="-120"/>
              <a:ea typeface="微軟正黑體" panose="020B0604030504040204" pitchFamily="34" charset="-120"/>
            </a:rPr>
            <a:t>授課教師：成績登錄、課程成果報告</a:t>
          </a:r>
          <a:endParaRPr lang="zh-TW" altLang="en-US" sz="1600" kern="1200" dirty="0">
            <a:latin typeface="微軟正黑體" panose="020B0604030504040204" pitchFamily="34" charset="-120"/>
            <a:ea typeface="微軟正黑體" panose="020B0604030504040204" pitchFamily="34" charset="-120"/>
          </a:endParaRPr>
        </a:p>
      </dsp:txBody>
      <dsp:txXfrm>
        <a:off x="0" y="3523236"/>
        <a:ext cx="3852427" cy="451595"/>
      </dsp:txXfrm>
    </dsp:sp>
    <dsp:sp modelId="{20F5B68B-A343-46E1-B7A8-A63886D9A119}">
      <dsp:nvSpPr>
        <dsp:cNvPr id="0" name=""/>
        <dsp:cNvSpPr/>
      </dsp:nvSpPr>
      <dsp:spPr>
        <a:xfrm>
          <a:off x="3852428" y="3523236"/>
          <a:ext cx="3852427" cy="451595"/>
        </a:xfrm>
        <a:prstGeom prst="rect">
          <a:avLst/>
        </a:prstGeom>
        <a:solidFill>
          <a:schemeClr val="accent3">
            <a:alpha val="90000"/>
            <a:tint val="40000"/>
            <a:hueOff val="0"/>
            <a:satOff val="0"/>
            <a:lumOff val="0"/>
            <a:alphaOff val="-1600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altLang="zh-TW" sz="1600" kern="1200" dirty="0" smtClean="0">
              <a:latin typeface="微軟正黑體" panose="020B0604030504040204" pitchFamily="34" charset="-120"/>
              <a:ea typeface="微軟正黑體" panose="020B0604030504040204" pitchFamily="34" charset="-120"/>
            </a:rPr>
            <a:t>TA</a:t>
          </a:r>
          <a:r>
            <a:rPr lang="zh-TW" altLang="en-US" sz="1600" kern="1200" dirty="0" smtClean="0">
              <a:latin typeface="微軟正黑體" panose="020B0604030504040204" pitchFamily="34" charset="-120"/>
              <a:ea typeface="微軟正黑體" panose="020B0604030504040204" pitchFamily="34" charset="-120"/>
            </a:rPr>
            <a:t>：成績登錄、</a:t>
          </a:r>
          <a:r>
            <a:rPr lang="en-US" altLang="zh-TW" sz="1600" kern="1200" dirty="0" smtClean="0">
              <a:latin typeface="微軟正黑體" panose="020B0604030504040204" pitchFamily="34" charset="-120"/>
              <a:ea typeface="微軟正黑體" panose="020B0604030504040204" pitchFamily="34" charset="-120"/>
            </a:rPr>
            <a:t>TA</a:t>
          </a:r>
          <a:r>
            <a:rPr lang="zh-TW" altLang="en-US" sz="1600" kern="1200" dirty="0" smtClean="0">
              <a:latin typeface="微軟正黑體" panose="020B0604030504040204" pitchFamily="34" charset="-120"/>
              <a:ea typeface="微軟正黑體" panose="020B0604030504040204" pitchFamily="34" charset="-120"/>
            </a:rPr>
            <a:t> 心得報告</a:t>
          </a:r>
          <a:endParaRPr lang="zh-TW" altLang="en-US" sz="1600" kern="1200" dirty="0">
            <a:latin typeface="微軟正黑體" panose="020B0604030504040204" pitchFamily="34" charset="-120"/>
            <a:ea typeface="微軟正黑體" panose="020B0604030504040204" pitchFamily="34" charset="-120"/>
          </a:endParaRPr>
        </a:p>
      </dsp:txBody>
      <dsp:txXfrm>
        <a:off x="3852428" y="3523236"/>
        <a:ext cx="3852427" cy="451595"/>
      </dsp:txXfrm>
    </dsp:sp>
    <dsp:sp modelId="{99624461-5AA5-474B-8519-D4EDD57869D6}">
      <dsp:nvSpPr>
        <dsp:cNvPr id="0" name=""/>
        <dsp:cNvSpPr/>
      </dsp:nvSpPr>
      <dsp:spPr>
        <a:xfrm rot="10800000">
          <a:off x="0" y="1497481"/>
          <a:ext cx="7704856" cy="1510351"/>
        </a:xfrm>
        <a:prstGeom prst="upArrowCallout">
          <a:avLst/>
        </a:prstGeom>
        <a:solidFill>
          <a:schemeClr val="accent3">
            <a:alpha val="90000"/>
            <a:hueOff val="0"/>
            <a:satOff val="0"/>
            <a:lumOff val="0"/>
            <a:alphaOff val="-26667"/>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課程中</a:t>
          </a:r>
          <a:endParaRPr lang="zh-TW" altLang="en-US" sz="1600" b="1" kern="1200" dirty="0">
            <a:latin typeface="微軟正黑體" panose="020B0604030504040204" pitchFamily="34" charset="-120"/>
            <a:ea typeface="微軟正黑體" panose="020B0604030504040204" pitchFamily="34" charset="-120"/>
          </a:endParaRPr>
        </a:p>
      </dsp:txBody>
      <dsp:txXfrm rot="-10800000">
        <a:off x="0" y="1497481"/>
        <a:ext cx="7704856" cy="530133"/>
      </dsp:txXfrm>
    </dsp:sp>
    <dsp:sp modelId="{45C6A670-F9AB-4FAD-AECC-F6E009AF1C86}">
      <dsp:nvSpPr>
        <dsp:cNvPr id="0" name=""/>
        <dsp:cNvSpPr/>
      </dsp:nvSpPr>
      <dsp:spPr>
        <a:xfrm>
          <a:off x="0" y="2027615"/>
          <a:ext cx="3852427" cy="451595"/>
        </a:xfrm>
        <a:prstGeom prst="rect">
          <a:avLst/>
        </a:prstGeom>
        <a:solidFill>
          <a:schemeClr val="accent3">
            <a:alpha val="90000"/>
            <a:tint val="40000"/>
            <a:hueOff val="0"/>
            <a:satOff val="0"/>
            <a:lumOff val="0"/>
            <a:alphaOff val="-2400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zh-TW" altLang="en-US" sz="1600" kern="1200" dirty="0" smtClean="0">
              <a:latin typeface="微軟正黑體" panose="020B0604030504040204" pitchFamily="34" charset="-120"/>
              <a:ea typeface="微軟正黑體" panose="020B0604030504040204" pitchFamily="34" charset="-120"/>
            </a:rPr>
            <a:t>課堂庶務、討論帶領</a:t>
          </a:r>
          <a:endParaRPr lang="zh-TW" altLang="en-US" sz="1600" kern="1200" dirty="0">
            <a:latin typeface="微軟正黑體" panose="020B0604030504040204" pitchFamily="34" charset="-120"/>
            <a:ea typeface="微軟正黑體" panose="020B0604030504040204" pitchFamily="34" charset="-120"/>
          </a:endParaRPr>
        </a:p>
      </dsp:txBody>
      <dsp:txXfrm>
        <a:off x="0" y="2027615"/>
        <a:ext cx="3852427" cy="451595"/>
      </dsp:txXfrm>
    </dsp:sp>
    <dsp:sp modelId="{E655BD84-EB45-448B-A86F-C40386BFF467}">
      <dsp:nvSpPr>
        <dsp:cNvPr id="0" name=""/>
        <dsp:cNvSpPr/>
      </dsp:nvSpPr>
      <dsp:spPr>
        <a:xfrm>
          <a:off x="3852428" y="2027615"/>
          <a:ext cx="3852427" cy="451595"/>
        </a:xfrm>
        <a:prstGeom prst="rect">
          <a:avLst/>
        </a:prstGeom>
        <a:solidFill>
          <a:schemeClr val="accent3">
            <a:alpha val="90000"/>
            <a:tint val="40000"/>
            <a:hueOff val="0"/>
            <a:satOff val="0"/>
            <a:lumOff val="0"/>
            <a:alphaOff val="-3200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zh-TW" altLang="en-US" sz="1600" kern="1200" dirty="0" smtClean="0">
              <a:latin typeface="微軟正黑體" panose="020B0604030504040204" pitchFamily="34" charset="-120"/>
              <a:ea typeface="微軟正黑體" panose="020B0604030504040204" pitchFamily="34" charset="-120"/>
            </a:rPr>
            <a:t>別忘了徵文比賽和微電影提案！</a:t>
          </a:r>
          <a:endParaRPr lang="zh-TW" altLang="en-US" sz="1600" kern="1200" dirty="0">
            <a:latin typeface="微軟正黑體" panose="020B0604030504040204" pitchFamily="34" charset="-120"/>
            <a:ea typeface="微軟正黑體" panose="020B0604030504040204" pitchFamily="34" charset="-120"/>
          </a:endParaRPr>
        </a:p>
      </dsp:txBody>
      <dsp:txXfrm>
        <a:off x="3852428" y="2027615"/>
        <a:ext cx="3852427" cy="451595"/>
      </dsp:txXfrm>
    </dsp:sp>
    <dsp:sp modelId="{C8D89BD9-1564-4794-89E2-CC0664F52D91}">
      <dsp:nvSpPr>
        <dsp:cNvPr id="0" name=""/>
        <dsp:cNvSpPr/>
      </dsp:nvSpPr>
      <dsp:spPr>
        <a:xfrm rot="10800000">
          <a:off x="0" y="1860"/>
          <a:ext cx="7704856" cy="1510351"/>
        </a:xfrm>
        <a:prstGeom prst="upArrowCallout">
          <a:avLst/>
        </a:prstGeom>
        <a:solidFill>
          <a:schemeClr val="accent3">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zh-TW" altLang="en-US" sz="1600" b="1" kern="1200" dirty="0" smtClean="0">
              <a:latin typeface="微軟正黑體" panose="020B0604030504040204" pitchFamily="34" charset="-120"/>
              <a:ea typeface="微軟正黑體" panose="020B0604030504040204" pitchFamily="34" charset="-120"/>
            </a:rPr>
            <a:t>課程開始</a:t>
          </a:r>
          <a:endParaRPr lang="zh-TW" altLang="en-US" sz="1600" b="1" kern="1200" dirty="0">
            <a:latin typeface="微軟正黑體" panose="020B0604030504040204" pitchFamily="34" charset="-120"/>
            <a:ea typeface="微軟正黑體" panose="020B0604030504040204" pitchFamily="34" charset="-120"/>
          </a:endParaRPr>
        </a:p>
      </dsp:txBody>
      <dsp:txXfrm rot="-10800000">
        <a:off x="0" y="1860"/>
        <a:ext cx="7704856" cy="530133"/>
      </dsp:txXfrm>
    </dsp:sp>
    <dsp:sp modelId="{F8341304-2680-42F3-9718-7FBEC0D67F64}">
      <dsp:nvSpPr>
        <dsp:cNvPr id="0" name=""/>
        <dsp:cNvSpPr/>
      </dsp:nvSpPr>
      <dsp:spPr>
        <a:xfrm>
          <a:off x="0" y="531993"/>
          <a:ext cx="7704856" cy="451595"/>
        </a:xfrm>
        <a:prstGeom prst="rect">
          <a:avLst/>
        </a:prstGeom>
        <a:solidFill>
          <a:schemeClr val="accent3">
            <a:alpha val="90000"/>
            <a:tint val="40000"/>
            <a:hueOff val="0"/>
            <a:satOff val="0"/>
            <a:lumOff val="0"/>
            <a:alphaOff val="-40000"/>
          </a:schemeClr>
        </a:solidFill>
        <a:ln w="15875"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zh-TW" altLang="en-US" sz="1600" kern="1200" dirty="0" smtClean="0">
              <a:latin typeface="微軟正黑體" panose="020B0604030504040204" pitchFamily="34" charset="-120"/>
              <a:ea typeface="微軟正黑體" panose="020B0604030504040204" pitchFamily="34" charset="-120"/>
            </a:rPr>
            <a:t>討論課學生分組</a:t>
          </a:r>
          <a:endParaRPr lang="zh-TW" altLang="en-US" sz="1600" kern="1200" dirty="0">
            <a:latin typeface="微軟正黑體" panose="020B0604030504040204" pitchFamily="34" charset="-120"/>
            <a:ea typeface="微軟正黑體" panose="020B0604030504040204" pitchFamily="34" charset="-120"/>
          </a:endParaRPr>
        </a:p>
      </dsp:txBody>
      <dsp:txXfrm>
        <a:off x="0" y="531993"/>
        <a:ext cx="7704856" cy="45159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4435304" cy="35458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5797023" y="0"/>
            <a:ext cx="4435304" cy="354580"/>
          </a:xfrm>
          <a:prstGeom prst="rect">
            <a:avLst/>
          </a:prstGeom>
        </p:spPr>
        <p:txBody>
          <a:bodyPr vert="horz" lIns="91440" tIns="45720" rIns="91440" bIns="45720" rtlCol="0"/>
          <a:lstStyle>
            <a:lvl1pPr algn="r">
              <a:defRPr sz="1200"/>
            </a:lvl1pPr>
          </a:lstStyle>
          <a:p>
            <a:fld id="{DFCBCABF-7A77-446D-BC80-19FFB01068EC}" type="datetimeFigureOut">
              <a:rPr lang="zh-TW" altLang="en-US" smtClean="0"/>
              <a:t>2019/6/5</a:t>
            </a:fld>
            <a:endParaRPr lang="zh-TW" altLang="en-US"/>
          </a:p>
        </p:txBody>
      </p:sp>
      <p:sp>
        <p:nvSpPr>
          <p:cNvPr id="4" name="頁尾版面配置區 3"/>
          <p:cNvSpPr>
            <a:spLocks noGrp="1"/>
          </p:cNvSpPr>
          <p:nvPr>
            <p:ph type="ftr" sz="quarter" idx="2"/>
          </p:nvPr>
        </p:nvSpPr>
        <p:spPr>
          <a:xfrm>
            <a:off x="2" y="6743619"/>
            <a:ext cx="4435304" cy="35458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797023" y="6743619"/>
            <a:ext cx="4435304" cy="354580"/>
          </a:xfrm>
          <a:prstGeom prst="rect">
            <a:avLst/>
          </a:prstGeom>
        </p:spPr>
        <p:txBody>
          <a:bodyPr vert="horz" lIns="91440" tIns="45720" rIns="91440" bIns="45720" rtlCol="0" anchor="b"/>
          <a:lstStyle>
            <a:lvl1pPr algn="r">
              <a:defRPr sz="1200"/>
            </a:lvl1pPr>
          </a:lstStyle>
          <a:p>
            <a:fld id="{6FE7A4C5-2D3E-4EEC-9CB3-A4382F4C7654}" type="slidenum">
              <a:rPr lang="zh-TW" altLang="en-US" smtClean="0"/>
              <a:t>‹#›</a:t>
            </a:fld>
            <a:endParaRPr lang="zh-TW" altLang="en-US"/>
          </a:p>
        </p:txBody>
      </p:sp>
    </p:spTree>
    <p:extLst>
      <p:ext uri="{BB962C8B-B14F-4D97-AF65-F5344CB8AC3E}">
        <p14:creationId xmlns:p14="http://schemas.microsoft.com/office/powerpoint/2010/main" val="129531765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2"/>
            <a:ext cx="4434998" cy="354965"/>
          </a:xfrm>
          <a:prstGeom prst="rect">
            <a:avLst/>
          </a:prstGeom>
        </p:spPr>
        <p:txBody>
          <a:bodyPr vert="horz" lIns="99048" tIns="49524" rIns="99048" bIns="49524" rtlCol="0"/>
          <a:lstStyle>
            <a:lvl1pPr algn="l">
              <a:defRPr sz="1300"/>
            </a:lvl1pPr>
          </a:lstStyle>
          <a:p>
            <a:endParaRPr lang="zh-TW" altLang="en-US"/>
          </a:p>
        </p:txBody>
      </p:sp>
      <p:sp>
        <p:nvSpPr>
          <p:cNvPr id="3" name="日期版面配置區 2"/>
          <p:cNvSpPr>
            <a:spLocks noGrp="1"/>
          </p:cNvSpPr>
          <p:nvPr>
            <p:ph type="dt" idx="1"/>
          </p:nvPr>
        </p:nvSpPr>
        <p:spPr>
          <a:xfrm>
            <a:off x="5797248" y="2"/>
            <a:ext cx="4434998" cy="354965"/>
          </a:xfrm>
          <a:prstGeom prst="rect">
            <a:avLst/>
          </a:prstGeom>
        </p:spPr>
        <p:txBody>
          <a:bodyPr vert="horz" lIns="99048" tIns="49524" rIns="99048" bIns="49524" rtlCol="0"/>
          <a:lstStyle>
            <a:lvl1pPr algn="r">
              <a:defRPr sz="1300"/>
            </a:lvl1pPr>
          </a:lstStyle>
          <a:p>
            <a:fld id="{423515A7-43FC-45B1-BBA0-58DD908A1022}" type="datetimeFigureOut">
              <a:rPr lang="zh-TW" altLang="en-US" smtClean="0"/>
              <a:t>2019/6/5</a:t>
            </a:fld>
            <a:endParaRPr lang="zh-TW" altLang="en-US"/>
          </a:p>
        </p:txBody>
      </p:sp>
      <p:sp>
        <p:nvSpPr>
          <p:cNvPr id="4" name="投影片圖像版面配置區 3"/>
          <p:cNvSpPr>
            <a:spLocks noGrp="1" noRot="1" noChangeAspect="1"/>
          </p:cNvSpPr>
          <p:nvPr>
            <p:ph type="sldImg" idx="2"/>
          </p:nvPr>
        </p:nvSpPr>
        <p:spPr>
          <a:xfrm>
            <a:off x="3343275" y="533400"/>
            <a:ext cx="3548063" cy="2660650"/>
          </a:xfrm>
          <a:prstGeom prst="rect">
            <a:avLst/>
          </a:prstGeom>
          <a:noFill/>
          <a:ln w="12700">
            <a:solidFill>
              <a:prstClr val="black"/>
            </a:solidFill>
          </a:ln>
        </p:spPr>
        <p:txBody>
          <a:bodyPr vert="horz" lIns="99048" tIns="49524" rIns="99048" bIns="49524" rtlCol="0" anchor="ctr"/>
          <a:lstStyle/>
          <a:p>
            <a:endParaRPr lang="zh-TW" altLang="en-US"/>
          </a:p>
        </p:txBody>
      </p:sp>
      <p:sp>
        <p:nvSpPr>
          <p:cNvPr id="5" name="備忘稿版面配置區 4"/>
          <p:cNvSpPr>
            <a:spLocks noGrp="1"/>
          </p:cNvSpPr>
          <p:nvPr>
            <p:ph type="body" sz="quarter" idx="3"/>
          </p:nvPr>
        </p:nvSpPr>
        <p:spPr>
          <a:xfrm>
            <a:off x="1023462" y="3372167"/>
            <a:ext cx="8187690" cy="3194685"/>
          </a:xfrm>
          <a:prstGeom prst="rect">
            <a:avLst/>
          </a:prstGeom>
        </p:spPr>
        <p:txBody>
          <a:bodyPr vert="horz" lIns="99048" tIns="49524" rIns="99048" bIns="49524"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2" y="6743105"/>
            <a:ext cx="4434998" cy="354965"/>
          </a:xfrm>
          <a:prstGeom prst="rect">
            <a:avLst/>
          </a:prstGeom>
        </p:spPr>
        <p:txBody>
          <a:bodyPr vert="horz" lIns="99048" tIns="49524" rIns="99048" bIns="49524"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5797248" y="6743105"/>
            <a:ext cx="4434998" cy="354965"/>
          </a:xfrm>
          <a:prstGeom prst="rect">
            <a:avLst/>
          </a:prstGeom>
        </p:spPr>
        <p:txBody>
          <a:bodyPr vert="horz" lIns="99048" tIns="49524" rIns="99048" bIns="49524" rtlCol="0" anchor="b"/>
          <a:lstStyle>
            <a:lvl1pPr algn="r">
              <a:defRPr sz="1300"/>
            </a:lvl1pPr>
          </a:lstStyle>
          <a:p>
            <a:fld id="{4D32B06F-464F-41C5-8822-F21B595F6CFA}" type="slidenum">
              <a:rPr lang="zh-TW" altLang="en-US" smtClean="0"/>
              <a:t>‹#›</a:t>
            </a:fld>
            <a:endParaRPr lang="zh-TW" altLang="en-US"/>
          </a:p>
        </p:txBody>
      </p:sp>
    </p:spTree>
    <p:extLst>
      <p:ext uri="{BB962C8B-B14F-4D97-AF65-F5344CB8AC3E}">
        <p14:creationId xmlns:p14="http://schemas.microsoft.com/office/powerpoint/2010/main" val="111194298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078358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725504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9549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185164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58612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2095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654182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877172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914920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9480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85709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68183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75632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333563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TW"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490337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192312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273368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296517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677517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407383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85709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580731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179385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740800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144518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034031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957826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532822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239254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45542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159410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73631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355772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8527737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850365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674574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813086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954989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95498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558132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28468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50665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26254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309262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5BBEAD13-0566-4C6C-97E7-55F17F24B09F}" type="datetimeFigureOut">
              <a:rPr lang="zh-TW" altLang="en-US" smtClean="0"/>
              <a:t>2019/6/5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5BBEAD13-0566-4C6C-97E7-55F17F24B09F}" type="datetimeFigureOut">
              <a:rPr lang="zh-TW" altLang="en-US" smtClean="0"/>
              <a:t>2019/6/5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BBEAD13-0566-4C6C-97E7-55F17F24B09F}" type="datetimeFigureOut">
              <a:rPr lang="zh-TW" altLang="en-US" smtClean="0"/>
              <a:t>2019/6/5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5BBEAD13-0566-4C6C-97E7-55F17F24B09F}" type="datetimeFigureOut">
              <a:rPr lang="zh-TW" altLang="en-US" smtClean="0"/>
              <a:t>2019/6/5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7" name="Title 6"/>
          <p:cNvSpPr>
            <a:spLocks noGrp="1"/>
          </p:cNvSpPr>
          <p:nvPr>
            <p:ph type="title"/>
          </p:nvPr>
        </p:nvSpPr>
        <p:spPr/>
        <p:txBody>
          <a:bodyPr/>
          <a:lstStyle/>
          <a:p>
            <a:r>
              <a:rPr lang="zh-TW" altLang="en-US" smtClean="0"/>
              <a:t>按一下以編輯母片標題樣式</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5BBEAD13-0566-4C6C-97E7-55F17F24B09F}" type="datetimeFigureOut">
              <a:rPr lang="zh-TW" altLang="en-US" smtClean="0"/>
              <a:t>2019/6/5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5" name="Date Placeholder 4"/>
          <p:cNvSpPr>
            <a:spLocks noGrp="1"/>
          </p:cNvSpPr>
          <p:nvPr>
            <p:ph type="dt" sz="half" idx="10"/>
          </p:nvPr>
        </p:nvSpPr>
        <p:spPr/>
        <p:txBody>
          <a:bodyPr/>
          <a:lstStyle/>
          <a:p>
            <a:fld id="{5BBEAD13-0566-4C6C-97E7-55F17F24B09F}" type="datetimeFigureOut">
              <a:rPr lang="zh-TW" altLang="en-US" smtClean="0"/>
              <a:t>2019/6/5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9" name="Content Placeholder 8"/>
          <p:cNvSpPr>
            <a:spLocks noGrp="1"/>
          </p:cNvSpPr>
          <p:nvPr>
            <p:ph sz="quarter" idx="13"/>
          </p:nvPr>
        </p:nvSpPr>
        <p:spPr>
          <a:xfrm>
            <a:off x="676655" y="2679192"/>
            <a:ext cx="3822192"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BBEAD13-0566-4C6C-97E7-55F17F24B09F}" type="datetimeFigureOut">
              <a:rPr lang="zh-TW" altLang="en-US" smtClean="0"/>
              <a:t>2019/6/5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Date Placeholder 2"/>
          <p:cNvSpPr>
            <a:spLocks noGrp="1"/>
          </p:cNvSpPr>
          <p:nvPr>
            <p:ph type="dt" sz="half" idx="10"/>
          </p:nvPr>
        </p:nvSpPr>
        <p:spPr/>
        <p:txBody>
          <a:bodyPr/>
          <a:lstStyle/>
          <a:p>
            <a:fld id="{5BBEAD13-0566-4C6C-97E7-55F17F24B09F}" type="datetimeFigureOut">
              <a:rPr lang="zh-TW" altLang="en-US" smtClean="0"/>
              <a:t>2019/6/5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BBEAD13-0566-4C6C-97E7-55F17F24B09F}" type="datetimeFigureOut">
              <a:rPr lang="zh-TW" altLang="en-US" smtClean="0"/>
              <a:t>2019/6/5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73DA0BB7-265A-403C-9275-D587AB510EDC}" type="slidenum">
              <a:rPr lang="zh-TW" altLang="en-US" smtClean="0"/>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BBEAD13-0566-4C6C-97E7-55F17F24B09F}" type="datetimeFigureOut">
              <a:rPr lang="zh-TW" altLang="en-US" smtClean="0"/>
              <a:t>2019/6/5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5BBEAD13-0566-4C6C-97E7-55F17F24B09F}" type="datetimeFigureOut">
              <a:rPr lang="zh-TW" altLang="en-US" smtClean="0"/>
              <a:t>2019/6/5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73DA0BB7-265A-403C-9275-D587AB510EDC}" type="slidenum">
              <a:rPr lang="zh-TW" altLang="en-US" smtClean="0"/>
              <a:t>‹#›</a:t>
            </a:fld>
            <a:endParaRPr lang="zh-TW" alt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5BBEAD13-0566-4C6C-97E7-55F17F24B09F}" type="datetimeFigureOut">
              <a:rPr lang="zh-TW" altLang="en-US" smtClean="0"/>
              <a:t>2019/6/5</a:t>
            </a:fld>
            <a:endParaRPr lang="zh-TW" alt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zh-TW" alt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3DA0BB7-265A-403C-9275-D587AB510EDC}" type="slidenum">
              <a:rPr lang="zh-TW" altLang="en-US" smtClean="0"/>
              <a:t>‹#›</a:t>
            </a:fld>
            <a:endParaRPr lang="zh-TW" alt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slide" Target="slide3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27816" y="2589691"/>
            <a:ext cx="6184776" cy="1571520"/>
          </a:xfrm>
          <a:prstGeom prst="rect">
            <a:avLst/>
          </a:prstGeom>
        </p:spPr>
        <p:txBody>
          <a:bodyPr wrap="square">
            <a:spAutoFit/>
          </a:bodyPr>
          <a:lstStyle/>
          <a:p>
            <a:pPr algn="ctr">
              <a:defRPr/>
            </a:pPr>
            <a:r>
              <a:rPr lang="zh-TW" altLang="en-US" sz="5400" dirty="0" smtClean="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教學助理研習會</a:t>
            </a:r>
            <a:endParaRPr lang="en-US" altLang="zh-TW" sz="5400" dirty="0" smtClean="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lnSpc>
                <a:spcPct val="150000"/>
              </a:lnSpc>
              <a:defRPr/>
            </a:pPr>
            <a:r>
              <a:rPr lang="en-US" altLang="zh-TW" sz="3200" dirty="0" smtClean="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2019/7/5</a:t>
            </a:r>
          </a:p>
        </p:txBody>
      </p:sp>
      <p:sp>
        <p:nvSpPr>
          <p:cNvPr id="5" name="Sous-titre 2"/>
          <p:cNvSpPr txBox="1">
            <a:spLocks/>
          </p:cNvSpPr>
          <p:nvPr/>
        </p:nvSpPr>
        <p:spPr bwMode="auto">
          <a:xfrm>
            <a:off x="1403648" y="5732463"/>
            <a:ext cx="6400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20000"/>
              </a:spcBef>
              <a:buFont typeface="Arial" charset="0"/>
              <a:buNone/>
            </a:pPr>
            <a:endParaRPr kumimoji="0" lang="zh-TW" altLang="en-US" sz="2800" b="1" dirty="0">
              <a:latin typeface="微軟正黑體" pitchFamily="34" charset="-120"/>
              <a:ea typeface="微軟正黑體" pitchFamily="34" charset="-120"/>
            </a:endParaRPr>
          </a:p>
        </p:txBody>
      </p:sp>
      <p:sp>
        <p:nvSpPr>
          <p:cNvPr id="9" name="文字方塊 8"/>
          <p:cNvSpPr txBox="1"/>
          <p:nvPr/>
        </p:nvSpPr>
        <p:spPr>
          <a:xfrm>
            <a:off x="4962302" y="320803"/>
            <a:ext cx="3816573" cy="369332"/>
          </a:xfrm>
          <a:prstGeom prst="rect">
            <a:avLst/>
          </a:prstGeom>
          <a:noFill/>
        </p:spPr>
        <p:txBody>
          <a:bodyPr wrap="square">
            <a:spAutoFit/>
          </a:bodyPr>
          <a:lstStyle/>
          <a:p>
            <a:pPr algn="r">
              <a:defRPr/>
            </a:pPr>
            <a:r>
              <a:rPr lang="zh-TW" altLang="en-US" dirty="0" smtClean="0">
                <a:solidFill>
                  <a:schemeClr val="tx1">
                    <a:lumMod val="95000"/>
                    <a:lumOff val="5000"/>
                  </a:schemeClr>
                </a:solidFill>
                <a:effectLst>
                  <a:outerShdw blurRad="38100" dist="38100" dir="2700000" algn="tl">
                    <a:srgbClr val="000000">
                      <a:alpha val="43137"/>
                    </a:srgbClr>
                  </a:outerShdw>
                </a:effectLst>
                <a:ea typeface="華康超明體(P)" pitchFamily="2" charset="-120"/>
              </a:rPr>
              <a:t>全國夏季學院</a:t>
            </a:r>
            <a:endParaRPr lang="zh-TW" altLang="en-US" dirty="0">
              <a:solidFill>
                <a:schemeClr val="tx1">
                  <a:lumMod val="95000"/>
                  <a:lumOff val="5000"/>
                </a:schemeClr>
              </a:solidFill>
              <a:effectLst>
                <a:outerShdw blurRad="38100" dist="38100" dir="2700000" algn="tl">
                  <a:srgbClr val="000000">
                    <a:alpha val="43137"/>
                  </a:srgbClr>
                </a:outerShdw>
              </a:effectLst>
              <a:ea typeface="華康超明體(P)" pitchFamily="2" charset="-120"/>
            </a:endParaRPr>
          </a:p>
        </p:txBody>
      </p:sp>
    </p:spTree>
    <p:extLst>
      <p:ext uri="{BB962C8B-B14F-4D97-AF65-F5344CB8AC3E}">
        <p14:creationId xmlns:p14="http://schemas.microsoft.com/office/powerpoint/2010/main" val="2074613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020272" y="287510"/>
            <a:ext cx="1762021" cy="369332"/>
          </a:xfrm>
          <a:prstGeom prst="rect">
            <a:avLst/>
          </a:prstGeom>
        </p:spPr>
        <p:txBody>
          <a:bodyPr wrap="none">
            <a:spAutoFit/>
          </a:bodyPr>
          <a:lstStyle/>
          <a:p>
            <a:pPr algn="ctr">
              <a:defRPr/>
            </a:pPr>
            <a:r>
              <a:rPr lang="zh-TW" altLang="en-US"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常見問題 </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Q&amp;A</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5" name="矩形 16"/>
          <p:cNvSpPr>
            <a:spLocks noChangeArrowheads="1"/>
          </p:cNvSpPr>
          <p:nvPr/>
        </p:nvSpPr>
        <p:spPr bwMode="auto">
          <a:xfrm>
            <a:off x="469127" y="981308"/>
            <a:ext cx="8424862" cy="430887"/>
          </a:xfrm>
          <a:prstGeom prst="rect">
            <a:avLst/>
          </a:prstGeom>
          <a:noFill/>
          <a:ln w="9525">
            <a:noFill/>
            <a:miter lim="800000"/>
            <a:headEnd/>
            <a:tailEnd/>
          </a:ln>
        </p:spPr>
        <p:txBody>
          <a:bodyPr>
            <a:spAutoFit/>
          </a:bodyPr>
          <a:lstStyle/>
          <a:p>
            <a:pPr eaLnBrk="1" hangingPunct="1"/>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4. </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課程尚未修畢，臨時沒辦法繼續上下去了，該怎麼辦</a:t>
            </a:r>
            <a:r>
              <a:rPr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a:t>
            </a:r>
            <a:endParaRPr lang="en-US" altLang="zh-TW" sz="22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16" name="矩形 16"/>
          <p:cNvSpPr>
            <a:spLocks noChangeArrowheads="1"/>
          </p:cNvSpPr>
          <p:nvPr/>
        </p:nvSpPr>
        <p:spPr bwMode="auto">
          <a:xfrm>
            <a:off x="469127" y="3356992"/>
            <a:ext cx="8424862" cy="430887"/>
          </a:xfrm>
          <a:prstGeom prst="rect">
            <a:avLst/>
          </a:prstGeom>
          <a:noFill/>
          <a:ln w="9525">
            <a:noFill/>
            <a:miter lim="800000"/>
            <a:headEnd/>
            <a:tailEnd/>
          </a:ln>
        </p:spPr>
        <p:txBody>
          <a:bodyPr>
            <a:spAutoFit/>
          </a:bodyPr>
          <a:lstStyle/>
          <a:p>
            <a:r>
              <a:rPr lang="en-US" altLang="zh-TW"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5.</a:t>
            </a:r>
            <a:r>
              <a:rPr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 何時</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成績會出來？</a:t>
            </a:r>
            <a:endParaRPr lang="en-US" altLang="zh-TW" sz="22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grpSp>
        <p:nvGrpSpPr>
          <p:cNvPr id="20" name="群組 19"/>
          <p:cNvGrpSpPr/>
          <p:nvPr/>
        </p:nvGrpSpPr>
        <p:grpSpPr>
          <a:xfrm>
            <a:off x="468313" y="1412195"/>
            <a:ext cx="8313980" cy="1807786"/>
            <a:chOff x="468313" y="1837238"/>
            <a:chExt cx="8313980" cy="1807786"/>
          </a:xfrm>
        </p:grpSpPr>
        <p:sp>
          <p:nvSpPr>
            <p:cNvPr id="4" name="圓角矩形 3"/>
            <p:cNvSpPr/>
            <p:nvPr/>
          </p:nvSpPr>
          <p:spPr>
            <a:xfrm>
              <a:off x="468313" y="1837238"/>
              <a:ext cx="8207375" cy="1807786"/>
            </a:xfrm>
            <a:prstGeom prst="roundRect">
              <a:avLst/>
            </a:prstGeom>
            <a:solidFill>
              <a:srgbClr val="FFE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anose="020B0604030504040204" pitchFamily="34" charset="-120"/>
                <a:ea typeface="微軟正黑體" panose="020B0604030504040204" pitchFamily="34" charset="-120"/>
              </a:endParaRPr>
            </a:p>
          </p:txBody>
        </p:sp>
        <p:sp>
          <p:nvSpPr>
            <p:cNvPr id="17" name="矩形 16"/>
            <p:cNvSpPr>
              <a:spLocks noChangeArrowheads="1"/>
            </p:cNvSpPr>
            <p:nvPr/>
          </p:nvSpPr>
          <p:spPr bwMode="auto">
            <a:xfrm>
              <a:off x="469126" y="1859920"/>
              <a:ext cx="8313167" cy="1785104"/>
            </a:xfrm>
            <a:prstGeom prst="rect">
              <a:avLst/>
            </a:prstGeom>
            <a:noFill/>
            <a:ln w="9525">
              <a:noFill/>
              <a:miter lim="800000"/>
              <a:headEnd/>
              <a:tailEnd/>
            </a:ln>
          </p:spPr>
          <p:txBody>
            <a:bodyPr wrap="square">
              <a:spAutoFit/>
            </a:bodyPr>
            <a:lstStyle/>
            <a:p>
              <a:pPr marL="457200" indent="-457200">
                <a:buFont typeface="+mj-lt"/>
                <a:buAutoNum type="alphaUcPeriod"/>
              </a:pPr>
              <a:r>
                <a:rPr lang="zh-TW" altLang="en-US" sz="2200" b="1" dirty="0" smtClean="0">
                  <a:latin typeface="微軟正黑體" panose="020B0604030504040204" pitchFamily="34" charset="-120"/>
                  <a:ea typeface="微軟正黑體" panose="020B0604030504040204" pitchFamily="34" charset="-120"/>
                  <a:cs typeface="Times New Roman" pitchFamily="18" charset="0"/>
                </a:rPr>
                <a:t>請詳閱北二區網頁中報名 </a:t>
              </a:r>
              <a:r>
                <a:rPr lang="en-US" altLang="zh-TW" sz="2200" b="1" dirty="0">
                  <a:latin typeface="微軟正黑體" panose="020B0604030504040204" pitchFamily="34" charset="-120"/>
                  <a:ea typeface="微軟正黑體" panose="020B0604030504040204" pitchFamily="34" charset="-120"/>
                  <a:cs typeface="Times New Roman" pitchFamily="18" charset="0"/>
                </a:rPr>
                <a:t>&amp; </a:t>
              </a:r>
              <a:r>
                <a:rPr lang="zh-TW" altLang="en-US" sz="2200" b="1" dirty="0">
                  <a:latin typeface="微軟正黑體" panose="020B0604030504040204" pitchFamily="34" charset="-120"/>
                  <a:ea typeface="微軟正黑體" panose="020B0604030504040204" pitchFamily="34" charset="-120"/>
                  <a:cs typeface="Times New Roman" pitchFamily="18" charset="0"/>
                </a:rPr>
                <a:t>學生專區 </a:t>
              </a:r>
              <a:r>
                <a:rPr lang="en-US" altLang="zh-TW" sz="2200" b="1" dirty="0">
                  <a:latin typeface="微軟正黑體" panose="020B0604030504040204" pitchFamily="34" charset="-120"/>
                  <a:ea typeface="微軟正黑體" panose="020B0604030504040204" pitchFamily="34" charset="-120"/>
                  <a:cs typeface="Times New Roman" pitchFamily="18" charset="0"/>
                </a:rPr>
                <a:t>(For Students)</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公告之 </a:t>
              </a:r>
              <a:r>
                <a:rPr lang="zh-TW" altLang="en-US" sz="2200" b="1" u="sng" dirty="0" smtClean="0">
                  <a:solidFill>
                    <a:schemeClr val="tx2">
                      <a:lumMod val="60000"/>
                      <a:lumOff val="40000"/>
                    </a:schemeClr>
                  </a:solidFill>
                  <a:latin typeface="微軟正黑體" panose="020B0604030504040204" pitchFamily="34" charset="-120"/>
                  <a:ea typeface="微軟正黑體" panose="020B0604030504040204" pitchFamily="34" charset="-120"/>
                  <a:cs typeface="Times New Roman" pitchFamily="18" charset="0"/>
                </a:rPr>
                <a:t>請假</a:t>
              </a:r>
              <a:r>
                <a:rPr lang="en-US" altLang="zh-TW" sz="2200" b="1" u="sng" dirty="0" smtClean="0">
                  <a:solidFill>
                    <a:schemeClr val="tx2">
                      <a:lumMod val="60000"/>
                      <a:lumOff val="40000"/>
                    </a:schemeClr>
                  </a:solidFill>
                  <a:latin typeface="微軟正黑體" panose="020B0604030504040204" pitchFamily="34" charset="-120"/>
                  <a:ea typeface="微軟正黑體" panose="020B0604030504040204" pitchFamily="34" charset="-120"/>
                  <a:cs typeface="Times New Roman" pitchFamily="18" charset="0"/>
                </a:rPr>
                <a:t>/</a:t>
              </a:r>
              <a:r>
                <a:rPr lang="zh-TW" altLang="en-US" sz="2200" b="1" u="sng" dirty="0" smtClean="0">
                  <a:solidFill>
                    <a:schemeClr val="tx2">
                      <a:lumMod val="60000"/>
                      <a:lumOff val="40000"/>
                    </a:schemeClr>
                  </a:solidFill>
                  <a:latin typeface="微軟正黑體" panose="020B0604030504040204" pitchFamily="34" charset="-120"/>
                  <a:ea typeface="微軟正黑體" panose="020B0604030504040204" pitchFamily="34" charset="-120"/>
                  <a:cs typeface="Times New Roman" pitchFamily="18" charset="0"/>
                </a:rPr>
                <a:t>停修</a:t>
              </a:r>
              <a:r>
                <a:rPr lang="zh-TW" altLang="en-US" sz="2200" b="1" u="sng" dirty="0">
                  <a:solidFill>
                    <a:schemeClr val="tx2">
                      <a:lumMod val="60000"/>
                      <a:lumOff val="40000"/>
                    </a:schemeClr>
                  </a:solidFill>
                  <a:latin typeface="微軟正黑體" panose="020B0604030504040204" pitchFamily="34" charset="-120"/>
                  <a:ea typeface="微軟正黑體" panose="020B0604030504040204" pitchFamily="34" charset="-120"/>
                  <a:cs typeface="Times New Roman" pitchFamily="18" charset="0"/>
                </a:rPr>
                <a:t>分頁</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，詳閱規定後，下載填寫</a:t>
              </a:r>
              <a:r>
                <a:rPr lang="en-US" altLang="zh-TW" sz="2200" b="1" dirty="0">
                  <a:latin typeface="微軟正黑體" panose="020B0604030504040204" pitchFamily="34" charset="-120"/>
                  <a:ea typeface="微軟正黑體" panose="020B0604030504040204" pitchFamily="34" charset="-120"/>
                  <a:cs typeface="Times New Roman" pitchFamily="18" charset="0"/>
                </a:rPr>
                <a:t>『</a:t>
              </a:r>
              <a:r>
                <a:rPr lang="zh-TW" altLang="en-US" sz="2200" b="1" dirty="0">
                  <a:latin typeface="微軟正黑體" panose="020B0604030504040204" pitchFamily="34" charset="-120"/>
                  <a:ea typeface="微軟正黑體" panose="020B0604030504040204" pitchFamily="34" charset="-120"/>
                  <a:cs typeface="Times New Roman" pitchFamily="18" charset="0"/>
                </a:rPr>
                <a:t>停修課程申請書</a:t>
              </a:r>
              <a:r>
                <a:rPr lang="en-US" altLang="zh-TW" sz="2200" b="1" dirty="0">
                  <a:latin typeface="微軟正黑體" panose="020B0604030504040204" pitchFamily="34" charset="-120"/>
                  <a:ea typeface="微軟正黑體" panose="020B0604030504040204" pitchFamily="34" charset="-120"/>
                  <a:cs typeface="Times New Roman" pitchFamily="18" charset="0"/>
                </a:rPr>
                <a:t>』</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itchFamily="18" charset="0"/>
                </a:rPr>
                <a:t>課程結束 </a:t>
              </a:r>
              <a:r>
                <a:rPr lang="en-US" altLang="zh-TW" sz="2200" b="1" dirty="0">
                  <a:solidFill>
                    <a:srgbClr val="FF0000"/>
                  </a:solidFill>
                  <a:latin typeface="微軟正黑體" panose="020B0604030504040204" pitchFamily="34" charset="-120"/>
                  <a:ea typeface="微軟正黑體" panose="020B0604030504040204" pitchFamily="34" charset="-120"/>
                  <a:cs typeface="Times New Roman" pitchFamily="18" charset="0"/>
                </a:rPr>
                <a:t>1 </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itchFamily="18" charset="0"/>
                </a:rPr>
                <a:t>週</a:t>
              </a:r>
              <a:r>
                <a:rPr lang="zh-TW" altLang="en-US" sz="2200" b="1" dirty="0" smtClean="0">
                  <a:solidFill>
                    <a:srgbClr val="FF0000"/>
                  </a:solidFill>
                  <a:latin typeface="微軟正黑體" panose="020B0604030504040204" pitchFamily="34" charset="-120"/>
                  <a:ea typeface="微軟正黑體" panose="020B0604030504040204" pitchFamily="34" charset="-120"/>
                  <a:cs typeface="Times New Roman" pitchFamily="18" charset="0"/>
                </a:rPr>
                <a:t>前</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提交</a:t>
              </a:r>
              <a:r>
                <a:rPr lang="zh-TW" altLang="en-US" sz="2200" b="1" dirty="0">
                  <a:latin typeface="微軟正黑體" panose="020B0604030504040204" pitchFamily="34" charset="-120"/>
                  <a:ea typeface="微軟正黑體" panose="020B0604030504040204" pitchFamily="34" charset="-120"/>
                  <a:cs typeface="Times New Roman" pitchFamily="18" charset="0"/>
                </a:rPr>
                <a:t>經</a:t>
              </a:r>
              <a:r>
                <a:rPr lang="zh-TW" altLang="en-US" sz="2200" b="1" u="sng" dirty="0">
                  <a:solidFill>
                    <a:schemeClr val="tx2">
                      <a:lumMod val="60000"/>
                      <a:lumOff val="40000"/>
                    </a:schemeClr>
                  </a:solidFill>
                  <a:latin typeface="微軟正黑體" panose="020B0604030504040204" pitchFamily="34" charset="-120"/>
                  <a:ea typeface="微軟正黑體" panose="020B0604030504040204" pitchFamily="34" charset="-120"/>
                  <a:cs typeface="Times New Roman" pitchFamily="18" charset="0"/>
                </a:rPr>
                <a:t>授課教師簽核</a:t>
              </a:r>
              <a:r>
                <a:rPr lang="zh-TW" altLang="en-US" sz="2200" b="1" dirty="0">
                  <a:latin typeface="微軟正黑體" panose="020B0604030504040204" pitchFamily="34" charset="-120"/>
                  <a:ea typeface="微軟正黑體" panose="020B0604030504040204" pitchFamily="34" charset="-120"/>
                  <a:cs typeface="Times New Roman" pitchFamily="18" charset="0"/>
                </a:rPr>
                <a:t>之申請書至中心辦公室。</a:t>
              </a:r>
              <a:r>
                <a:rPr lang="en-US" altLang="zh-TW" sz="2200" b="1" dirty="0">
                  <a:latin typeface="微軟正黑體" panose="020B0604030504040204" pitchFamily="34" charset="-120"/>
                  <a:ea typeface="微軟正黑體" panose="020B0604030504040204" pitchFamily="34" charset="-120"/>
                  <a:cs typeface="Times New Roman" pitchFamily="18" charset="0"/>
                </a:rPr>
                <a:t/>
              </a:r>
              <a:br>
                <a:rPr lang="en-US" altLang="zh-TW" sz="2200" b="1" dirty="0">
                  <a:latin typeface="微軟正黑體" panose="020B0604030504040204" pitchFamily="34" charset="-120"/>
                  <a:ea typeface="微軟正黑體" panose="020B0604030504040204" pitchFamily="34" charset="-120"/>
                  <a:cs typeface="Times New Roman" pitchFamily="18" charset="0"/>
                </a:rPr>
              </a:br>
              <a:r>
                <a:rPr lang="zh-TW" altLang="en-US" sz="2200" b="1" dirty="0" smtClean="0">
                  <a:latin typeface="微軟正黑體" panose="020B0604030504040204" pitchFamily="34" charset="-120"/>
                  <a:ea typeface="微軟正黑體" panose="020B0604030504040204" pitchFamily="34" charset="-120"/>
                  <a:cs typeface="Times New Roman" pitchFamily="18" charset="0"/>
                </a:rPr>
                <a:t>夏季</a:t>
              </a:r>
              <a:r>
                <a:rPr lang="zh-TW" altLang="en-US" sz="2200" b="1" dirty="0">
                  <a:latin typeface="微軟正黑體" panose="020B0604030504040204" pitchFamily="34" charset="-120"/>
                  <a:ea typeface="微軟正黑體" panose="020B0604030504040204" pitchFamily="34" charset="-120"/>
                  <a:cs typeface="Times New Roman" pitchFamily="18" charset="0"/>
                </a:rPr>
                <a:t>學院的停修課程，仍會登記於歷年成績表</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，並</a:t>
              </a:r>
              <a:r>
                <a:rPr lang="zh-TW" altLang="en-US" sz="2200" b="1" dirty="0">
                  <a:latin typeface="微軟正黑體" panose="020B0604030504040204" pitchFamily="34" charset="-120"/>
                  <a:ea typeface="微軟正黑體" panose="020B0604030504040204" pitchFamily="34" charset="-120"/>
                  <a:cs typeface="Times New Roman" pitchFamily="18" charset="0"/>
                </a:rPr>
                <a:t>於成績欄註明</a:t>
              </a:r>
              <a:r>
                <a:rPr lang="en-US" altLang="zh-TW" sz="2200" b="1" dirty="0">
                  <a:solidFill>
                    <a:srgbClr val="FF0000"/>
                  </a:solidFill>
                  <a:latin typeface="微軟正黑體" panose="020B0604030504040204" pitchFamily="34" charset="-120"/>
                  <a:ea typeface="微軟正黑體" panose="020B0604030504040204" pitchFamily="34" charset="-120"/>
                  <a:cs typeface="Times New Roman" pitchFamily="18" charset="0"/>
                </a:rPr>
                <a:t>『</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itchFamily="18" charset="0"/>
                </a:rPr>
                <a:t>停修</a:t>
              </a:r>
              <a:r>
                <a:rPr lang="en-US" altLang="zh-TW" sz="2200" b="1" dirty="0">
                  <a:solidFill>
                    <a:srgbClr val="FF0000"/>
                  </a:solidFill>
                  <a:latin typeface="微軟正黑體" panose="020B0604030504040204" pitchFamily="34" charset="-120"/>
                  <a:ea typeface="微軟正黑體" panose="020B0604030504040204" pitchFamily="34" charset="-120"/>
                  <a:cs typeface="Times New Roman" pitchFamily="18" charset="0"/>
                </a:rPr>
                <a:t>』</a:t>
              </a:r>
              <a:r>
                <a:rPr lang="zh-TW" altLang="en-US" sz="2200" b="1" dirty="0">
                  <a:latin typeface="微軟正黑體" panose="020B0604030504040204" pitchFamily="34" charset="-120"/>
                  <a:ea typeface="微軟正黑體" panose="020B0604030504040204" pitchFamily="34" charset="-120"/>
                  <a:cs typeface="Times New Roman" pitchFamily="18" charset="0"/>
                </a:rPr>
                <a:t>，其學分數不計入畢業學分總數</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a:t>
              </a:r>
              <a:endParaRPr lang="en-US" altLang="zh-TW" sz="2200" b="1" dirty="0">
                <a:latin typeface="微軟正黑體" panose="020B0604030504040204" pitchFamily="34" charset="-120"/>
                <a:ea typeface="微軟正黑體" panose="020B0604030504040204" pitchFamily="34" charset="-120"/>
                <a:cs typeface="Times New Roman" pitchFamily="18" charset="0"/>
              </a:endParaRPr>
            </a:p>
          </p:txBody>
        </p:sp>
      </p:grpSp>
      <p:grpSp>
        <p:nvGrpSpPr>
          <p:cNvPr id="21" name="群組 20"/>
          <p:cNvGrpSpPr/>
          <p:nvPr/>
        </p:nvGrpSpPr>
        <p:grpSpPr>
          <a:xfrm>
            <a:off x="469127" y="3787880"/>
            <a:ext cx="8424862" cy="1585337"/>
            <a:chOff x="469127" y="4486397"/>
            <a:chExt cx="8424862" cy="1529870"/>
          </a:xfrm>
        </p:grpSpPr>
        <p:sp>
          <p:nvSpPr>
            <p:cNvPr id="3" name="圓角矩形 2"/>
            <p:cNvSpPr/>
            <p:nvPr/>
          </p:nvSpPr>
          <p:spPr>
            <a:xfrm>
              <a:off x="469127" y="4486397"/>
              <a:ext cx="8313166" cy="1529870"/>
            </a:xfrm>
            <a:prstGeom prst="roundRect">
              <a:avLst>
                <a:gd name="adj" fmla="val 9628"/>
              </a:avLst>
            </a:prstGeom>
            <a:solidFill>
              <a:srgbClr val="FFE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anose="020B0604030504040204" pitchFamily="34" charset="-120"/>
                <a:ea typeface="微軟正黑體" panose="020B0604030504040204" pitchFamily="34" charset="-120"/>
              </a:endParaRPr>
            </a:p>
          </p:txBody>
        </p:sp>
        <p:sp>
          <p:nvSpPr>
            <p:cNvPr id="18" name="矩形 16"/>
            <p:cNvSpPr>
              <a:spLocks noChangeArrowheads="1"/>
            </p:cNvSpPr>
            <p:nvPr/>
          </p:nvSpPr>
          <p:spPr bwMode="auto">
            <a:xfrm>
              <a:off x="469127" y="4509119"/>
              <a:ext cx="8424862" cy="1395939"/>
            </a:xfrm>
            <a:prstGeom prst="rect">
              <a:avLst/>
            </a:prstGeom>
            <a:noFill/>
            <a:ln w="9525">
              <a:noFill/>
              <a:miter lim="800000"/>
              <a:headEnd/>
              <a:tailEnd/>
            </a:ln>
          </p:spPr>
          <p:txBody>
            <a:bodyPr>
              <a:spAutoFit/>
            </a:bodyPr>
            <a:lstStyle/>
            <a:p>
              <a:pPr marL="457200" indent="-457200">
                <a:buFont typeface="+mj-lt"/>
                <a:buAutoNum type="alphaUcPeriod"/>
              </a:pPr>
              <a:r>
                <a:rPr lang="zh-TW" altLang="en-US" sz="2200" b="1" dirty="0" smtClean="0">
                  <a:latin typeface="微軟正黑體" panose="020B0604030504040204" pitchFamily="34" charset="-120"/>
                  <a:ea typeface="微軟正黑體" panose="020B0604030504040204" pitchFamily="34" charset="-120"/>
                  <a:cs typeface="Times New Roman" pitchFamily="18" charset="0"/>
                </a:rPr>
                <a:t>課程結束後，授課教師將於</a:t>
              </a:r>
              <a:r>
                <a:rPr lang="zh-TW" altLang="en-US" sz="2200" b="1" u="sng" dirty="0">
                  <a:solidFill>
                    <a:schemeClr val="tx2">
                      <a:lumMod val="60000"/>
                      <a:lumOff val="40000"/>
                    </a:schemeClr>
                  </a:solidFill>
                  <a:latin typeface="微軟正黑體" panose="020B0604030504040204" pitchFamily="34" charset="-120"/>
                  <a:ea typeface="微軟正黑體" panose="020B0604030504040204" pitchFamily="34" charset="-120"/>
                  <a:cs typeface="Times New Roman" pitchFamily="18" charset="0"/>
                </a:rPr>
                <a:t>兩周內</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進行評分，教師完成評分後，    各</a:t>
              </a:r>
              <a:r>
                <a:rPr lang="zh-TW" altLang="en-US" sz="2200" b="1" dirty="0">
                  <a:latin typeface="微軟正黑體" panose="020B0604030504040204" pitchFamily="34" charset="-120"/>
                  <a:ea typeface="微軟正黑體" panose="020B0604030504040204" pitchFamily="34" charset="-120"/>
                  <a:cs typeface="Times New Roman" pitchFamily="18" charset="0"/>
                </a:rPr>
                <a:t>校承辦窗口即可登入夏季學院線上系統下載成績，進行校內登分</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流程。但因各校行政程序不一，</a:t>
              </a:r>
              <a:r>
                <a:rPr lang="zh-TW" altLang="en-US" sz="2200" b="1" dirty="0">
                  <a:latin typeface="微軟正黑體" panose="020B0604030504040204" pitchFamily="34" charset="-120"/>
                  <a:ea typeface="微軟正黑體" panose="020B0604030504040204" pitchFamily="34" charset="-120"/>
                  <a:cs typeface="Times New Roman" pitchFamily="18" charset="0"/>
                </a:rPr>
                <a:t>故保守估計於課程結束</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後約</a:t>
              </a:r>
              <a:r>
                <a:rPr lang="zh-TW" altLang="en-US" sz="2200" b="1" dirty="0" smtClean="0">
                  <a:solidFill>
                    <a:srgbClr val="C00000"/>
                  </a:solidFill>
                  <a:latin typeface="微軟正黑體" panose="020B0604030504040204" pitchFamily="34" charset="-120"/>
                  <a:ea typeface="微軟正黑體" panose="020B0604030504040204" pitchFamily="34" charset="-120"/>
                  <a:cs typeface="Times New Roman" pitchFamily="18" charset="0"/>
                </a:rPr>
                <a:t>一個</a:t>
              </a:r>
              <a:r>
                <a:rPr lang="zh-TW" altLang="en-US" sz="2200" b="1" dirty="0">
                  <a:solidFill>
                    <a:srgbClr val="C00000"/>
                  </a:solidFill>
                  <a:latin typeface="微軟正黑體" panose="020B0604030504040204" pitchFamily="34" charset="-120"/>
                  <a:ea typeface="微軟正黑體" panose="020B0604030504040204" pitchFamily="34" charset="-120"/>
                  <a:cs typeface="Times New Roman" pitchFamily="18" charset="0"/>
                </a:rPr>
                <a:t>月</a:t>
              </a:r>
              <a:r>
                <a:rPr lang="zh-TW" altLang="en-US" sz="2200" b="1" dirty="0">
                  <a:latin typeface="微軟正黑體" panose="020B0604030504040204" pitchFamily="34" charset="-120"/>
                  <a:ea typeface="微軟正黑體" panose="020B0604030504040204" pitchFamily="34" charset="-120"/>
                  <a:cs typeface="Times New Roman" pitchFamily="18" charset="0"/>
                </a:rPr>
                <a:t>登至各校系統。</a:t>
              </a:r>
              <a:endParaRPr lang="en-US" altLang="zh-TW" sz="2200" b="1" dirty="0">
                <a:latin typeface="微軟正黑體" panose="020B0604030504040204" pitchFamily="34" charset="-120"/>
                <a:ea typeface="微軟正黑體" panose="020B0604030504040204" pitchFamily="34" charset="-120"/>
                <a:cs typeface="Times New Roman" pitchFamily="18" charset="0"/>
              </a:endParaRPr>
            </a:p>
          </p:txBody>
        </p:sp>
      </p:grpSp>
      <p:sp>
        <p:nvSpPr>
          <p:cNvPr id="2" name="矩形 1"/>
          <p:cNvSpPr/>
          <p:nvPr/>
        </p:nvSpPr>
        <p:spPr>
          <a:xfrm>
            <a:off x="611560" y="6093296"/>
            <a:ext cx="3815468" cy="369332"/>
          </a:xfrm>
          <a:prstGeom prst="rect">
            <a:avLst/>
          </a:prstGeom>
        </p:spPr>
        <p:txBody>
          <a:bodyPr wrap="none">
            <a:spAutoFit/>
          </a:bodyPr>
          <a:lstStyle/>
          <a:p>
            <a:r>
              <a:rPr lang="en-US" altLang="zh-TW" dirty="0"/>
              <a:t>http://www.n2.org.tw/enter/question</a:t>
            </a:r>
            <a:endParaRPr lang="zh-TW" altLang="en-US" dirty="0"/>
          </a:p>
        </p:txBody>
      </p:sp>
      <p:sp>
        <p:nvSpPr>
          <p:cNvPr id="13" name="矩形 12"/>
          <p:cNvSpPr/>
          <p:nvPr/>
        </p:nvSpPr>
        <p:spPr>
          <a:xfrm>
            <a:off x="611560" y="5708979"/>
            <a:ext cx="3847528" cy="369332"/>
          </a:xfrm>
          <a:prstGeom prst="rect">
            <a:avLst/>
          </a:prstGeom>
        </p:spPr>
        <p:txBody>
          <a:bodyPr wrap="none">
            <a:spAutoFit/>
          </a:bodyPr>
          <a:lstStyle/>
          <a:p>
            <a:r>
              <a:rPr lang="zh-TW" altLang="en-US" dirty="0" smtClean="0">
                <a:latin typeface="微軟正黑體" panose="020B0604030504040204" pitchFamily="34" charset="-120"/>
                <a:ea typeface="微軟正黑體" panose="020B0604030504040204" pitchFamily="34" charset="-120"/>
              </a:rPr>
              <a:t>更多相關</a:t>
            </a:r>
            <a:r>
              <a:rPr lang="en-US" altLang="zh-TW" dirty="0" smtClean="0">
                <a:latin typeface="微軟正黑體" panose="020B0604030504040204" pitchFamily="34" charset="-120"/>
                <a:ea typeface="微軟正黑體" panose="020B0604030504040204" pitchFamily="34" charset="-120"/>
              </a:rPr>
              <a:t>Q&amp;A</a:t>
            </a:r>
            <a:r>
              <a:rPr lang="zh-TW" altLang="en-US" dirty="0" smtClean="0">
                <a:latin typeface="微軟正黑體" panose="020B0604030504040204" pitchFamily="34" charset="-120"/>
                <a:ea typeface="微軟正黑體" panose="020B0604030504040204" pitchFamily="34" charset="-120"/>
              </a:rPr>
              <a:t> 請上夏季學院網站： </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3694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612" y="2780928"/>
            <a:ext cx="7164796" cy="923330"/>
          </a:xfrm>
          <a:prstGeom prst="rect">
            <a:avLst/>
          </a:prstGeom>
        </p:spPr>
        <p:txBody>
          <a:bodyPr wrap="square">
            <a:spAutoFit/>
          </a:bodyPr>
          <a:lstStyle/>
          <a:p>
            <a:pPr algn="ctr">
              <a:defRPr/>
            </a:pPr>
            <a:r>
              <a:rPr lang="zh-TW" altLang="en-US" sz="5400"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臺大教室</a:t>
            </a:r>
            <a:r>
              <a:rPr lang="zh-TW" altLang="en-US" sz="5400" dirty="0" smtClean="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使用須知</a:t>
            </a:r>
            <a:endParaRPr lang="zh-TW" altLang="en-US" sz="5400" b="1"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Sous-titre 2"/>
          <p:cNvSpPr txBox="1">
            <a:spLocks/>
          </p:cNvSpPr>
          <p:nvPr/>
        </p:nvSpPr>
        <p:spPr bwMode="auto">
          <a:xfrm>
            <a:off x="1403648" y="5732463"/>
            <a:ext cx="6400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20000"/>
              </a:spcBef>
              <a:buFont typeface="Arial" charset="0"/>
              <a:buNone/>
            </a:pPr>
            <a:endParaRPr kumimoji="0" lang="zh-TW" altLang="en-US" sz="2800" b="1" dirty="0">
              <a:latin typeface="微軟正黑體" pitchFamily="34" charset="-120"/>
              <a:ea typeface="微軟正黑體" pitchFamily="34" charset="-120"/>
            </a:endParaRPr>
          </a:p>
        </p:txBody>
      </p:sp>
      <p:sp>
        <p:nvSpPr>
          <p:cNvPr id="9" name="文字方塊 8"/>
          <p:cNvSpPr txBox="1"/>
          <p:nvPr/>
        </p:nvSpPr>
        <p:spPr>
          <a:xfrm>
            <a:off x="4572000" y="320803"/>
            <a:ext cx="4206875" cy="369332"/>
          </a:xfrm>
          <a:prstGeom prst="rect">
            <a:avLst/>
          </a:prstGeom>
          <a:noFill/>
        </p:spPr>
        <p:txBody>
          <a:bodyPr wrap="square">
            <a:spAutoFit/>
          </a:bodyPr>
          <a:lstStyle/>
          <a:p>
            <a:pPr algn="r">
              <a:defRPr/>
            </a:pPr>
            <a:r>
              <a:rPr lang="zh-TW" altLang="en-US" dirty="0" smtClean="0">
                <a:solidFill>
                  <a:schemeClr val="tx1">
                    <a:lumMod val="95000"/>
                    <a:lumOff val="5000"/>
                  </a:schemeClr>
                </a:solidFill>
                <a:effectLst>
                  <a:outerShdw blurRad="38100" dist="38100" dir="2700000" algn="tl">
                    <a:srgbClr val="000000">
                      <a:alpha val="43137"/>
                    </a:srgbClr>
                  </a:outerShdw>
                </a:effectLst>
                <a:ea typeface="華康超明體(P)" pitchFamily="2" charset="-120"/>
              </a:rPr>
              <a:t>全國夏季學院</a:t>
            </a:r>
            <a:endParaRPr lang="zh-TW" altLang="en-US" dirty="0">
              <a:solidFill>
                <a:schemeClr val="tx1">
                  <a:lumMod val="95000"/>
                  <a:lumOff val="5000"/>
                </a:schemeClr>
              </a:solidFill>
              <a:effectLst>
                <a:outerShdw blurRad="38100" dist="38100" dir="2700000" algn="tl">
                  <a:srgbClr val="000000">
                    <a:alpha val="43137"/>
                  </a:srgbClr>
                </a:outerShdw>
              </a:effectLst>
              <a:ea typeface="華康超明體(P)" pitchFamily="2" charset="-120"/>
            </a:endParaRPr>
          </a:p>
        </p:txBody>
      </p:sp>
    </p:spTree>
    <p:extLst>
      <p:ext uri="{BB962C8B-B14F-4D97-AF65-F5344CB8AC3E}">
        <p14:creationId xmlns:p14="http://schemas.microsoft.com/office/powerpoint/2010/main" val="402046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26881" cy="6858000"/>
          </a:xfrm>
          <a:prstGeom prst="rect">
            <a:avLst/>
          </a:prstGeom>
        </p:spPr>
      </p:pic>
      <p:sp>
        <p:nvSpPr>
          <p:cNvPr id="7" name="圓角矩形 6"/>
          <p:cNvSpPr/>
          <p:nvPr/>
        </p:nvSpPr>
        <p:spPr>
          <a:xfrm>
            <a:off x="3131840" y="1556792"/>
            <a:ext cx="1440160" cy="792088"/>
          </a:xfrm>
          <a:prstGeom prst="round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9" name="圓角矩形 8"/>
          <p:cNvSpPr/>
          <p:nvPr/>
        </p:nvSpPr>
        <p:spPr>
          <a:xfrm>
            <a:off x="6516216" y="2204864"/>
            <a:ext cx="973284" cy="504056"/>
          </a:xfrm>
          <a:prstGeom prst="roundRect">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Tree>
    <p:extLst>
      <p:ext uri="{BB962C8B-B14F-4D97-AF65-F5344CB8AC3E}">
        <p14:creationId xmlns:p14="http://schemas.microsoft.com/office/powerpoint/2010/main" val="724201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76055" y="332656"/>
            <a:ext cx="3703365" cy="38258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r" fontAlgn="auto">
              <a:spcBef>
                <a:spcPts val="0"/>
              </a:spcBef>
              <a:spcAft>
                <a:spcPts val="0"/>
              </a:spcAft>
              <a:defRPr/>
            </a:pPr>
            <a:r>
              <a:rPr kumimoji="0" lang="zh-TW" altLang="en-US" b="1" dirty="0">
                <a:latin typeface="微軟正黑體" panose="020B0604030504040204" pitchFamily="34" charset="-120"/>
                <a:ea typeface="微軟正黑體" panose="020B0604030504040204" pitchFamily="34" charset="-120"/>
              </a:rPr>
              <a:t>國立臺灣大學　教室設備</a:t>
            </a:r>
            <a:r>
              <a:rPr kumimoji="0" lang="zh-TW" altLang="en-US" b="1" dirty="0" smtClean="0">
                <a:latin typeface="微軟正黑體" panose="020B0604030504040204" pitchFamily="34" charset="-120"/>
                <a:ea typeface="微軟正黑體" panose="020B0604030504040204" pitchFamily="34" charset="-120"/>
              </a:rPr>
              <a:t>使用</a:t>
            </a:r>
            <a:r>
              <a:rPr lang="zh-TW" altLang="en-US" b="1" dirty="0">
                <a:latin typeface="微軟正黑體" panose="020B0604030504040204" pitchFamily="34" charset="-120"/>
                <a:ea typeface="微軟正黑體" panose="020B0604030504040204" pitchFamily="34" charset="-120"/>
              </a:rPr>
              <a:t>須知</a:t>
            </a:r>
            <a:endParaRPr kumimoji="0" lang="zh-TW" altLang="en-US" b="1" dirty="0">
              <a:latin typeface="微軟正黑體" panose="020B0604030504040204" pitchFamily="34" charset="-120"/>
              <a:ea typeface="微軟正黑體" panose="020B0604030504040204" pitchFamily="34" charset="-120"/>
            </a:endParaRPr>
          </a:p>
        </p:txBody>
      </p:sp>
      <p:sp>
        <p:nvSpPr>
          <p:cNvPr id="7" name="圓角矩形 6"/>
          <p:cNvSpPr/>
          <p:nvPr/>
        </p:nvSpPr>
        <p:spPr>
          <a:xfrm>
            <a:off x="468313" y="1412875"/>
            <a:ext cx="8351837" cy="1080021"/>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defRPr/>
            </a:pPr>
            <a:endParaRPr lang="en-US" altLang="zh-TW" dirty="0">
              <a:latin typeface="標楷體" panose="03000509000000000000" pitchFamily="65" charset="-120"/>
              <a:ea typeface="標楷體" panose="03000509000000000000" pitchFamily="65" charset="-120"/>
            </a:endParaRPr>
          </a:p>
          <a:p>
            <a:pPr algn="ctr">
              <a:defRPr/>
            </a:pPr>
            <a:r>
              <a:rPr lang="zh-TW" altLang="en-US" sz="2000" dirty="0">
                <a:latin typeface="微軟正黑體" panose="020B0604030504040204" pitchFamily="34" charset="-120"/>
                <a:ea typeface="微軟正黑體" panose="020B0604030504040204" pitchFamily="34" charset="-120"/>
              </a:rPr>
              <a:t>教室</a:t>
            </a:r>
            <a:r>
              <a:rPr lang="zh-TW" altLang="en-US" sz="2000" u="sng" dirty="0">
                <a:latin typeface="微軟正黑體" panose="020B0604030504040204" pitchFamily="34" charset="-120"/>
                <a:ea typeface="微軟正黑體" panose="020B0604030504040204" pitchFamily="34" charset="-120"/>
              </a:rPr>
              <a:t>可用餐</a:t>
            </a:r>
            <a:r>
              <a:rPr lang="zh-TW" altLang="en-US" sz="2000" dirty="0">
                <a:latin typeface="微軟正黑體" panose="020B0604030504040204" pitchFamily="34" charset="-120"/>
                <a:ea typeface="微軟正黑體" panose="020B0604030504040204" pitchFamily="34" charset="-120"/>
              </a:rPr>
              <a:t>，但請遵守</a:t>
            </a:r>
            <a:r>
              <a:rPr lang="zh-TW" altLang="en-US" sz="2000" u="sng" dirty="0">
                <a:latin typeface="微軟正黑體" panose="020B0604030504040204" pitchFamily="34" charset="-120"/>
                <a:ea typeface="微軟正黑體" panose="020B0604030504040204" pitchFamily="34" charset="-120"/>
              </a:rPr>
              <a:t>垃圾分類</a:t>
            </a:r>
            <a:r>
              <a:rPr lang="zh-TW" altLang="en-US" sz="2000" dirty="0">
                <a:latin typeface="微軟正黑體" panose="020B0604030504040204" pitchFamily="34" charset="-120"/>
                <a:ea typeface="微軟正黑體" panose="020B0604030504040204" pitchFamily="34" charset="-120"/>
              </a:rPr>
              <a:t>並保持環境整</a:t>
            </a:r>
            <a:r>
              <a:rPr lang="zh-TW" altLang="zh-TW" sz="2000" dirty="0">
                <a:latin typeface="微軟正黑體" panose="020B0604030504040204" pitchFamily="34" charset="-120"/>
                <a:ea typeface="微軟正黑體" panose="020B0604030504040204" pitchFamily="34" charset="-120"/>
              </a:rPr>
              <a:t>潔</a:t>
            </a:r>
            <a:r>
              <a:rPr lang="zh-TW" altLang="en-US" sz="2000" dirty="0">
                <a:latin typeface="微軟正黑體" panose="020B0604030504040204" pitchFamily="34" charset="-120"/>
                <a:ea typeface="微軟正黑體" panose="020B0604030504040204" pitchFamily="34" charset="-120"/>
              </a:rPr>
              <a:t>、愛護公物。</a:t>
            </a:r>
            <a:endParaRPr lang="en-US" altLang="zh-TW" sz="2000" dirty="0">
              <a:latin typeface="微軟正黑體" panose="020B0604030504040204" pitchFamily="34" charset="-120"/>
              <a:ea typeface="微軟正黑體" panose="020B0604030504040204" pitchFamily="34" charset="-120"/>
            </a:endParaRPr>
          </a:p>
          <a:p>
            <a:pPr algn="ctr">
              <a:defRPr/>
            </a:pPr>
            <a:r>
              <a:rPr lang="zh-TW" altLang="en-US" sz="2000" dirty="0">
                <a:latin typeface="微軟正黑體" panose="020B0604030504040204" pitchFamily="34" charset="-120"/>
                <a:ea typeface="微軟正黑體" panose="020B0604030504040204" pitchFamily="34" charset="-120"/>
              </a:rPr>
              <a:t>（每層樓走廊皆有設置垃圾桶）</a:t>
            </a:r>
            <a:endParaRPr lang="en-US" altLang="zh-TW" sz="2000" dirty="0">
              <a:latin typeface="微軟正黑體" panose="020B0604030504040204" pitchFamily="34" charset="-120"/>
              <a:ea typeface="微軟正黑體" panose="020B0604030504040204" pitchFamily="34" charset="-120"/>
            </a:endParaRPr>
          </a:p>
        </p:txBody>
      </p:sp>
      <p:sp>
        <p:nvSpPr>
          <p:cNvPr id="6" name="矩形 5"/>
          <p:cNvSpPr/>
          <p:nvPr/>
        </p:nvSpPr>
        <p:spPr>
          <a:xfrm>
            <a:off x="179388" y="1052513"/>
            <a:ext cx="3096468" cy="576262"/>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defRPr/>
            </a:pPr>
            <a:r>
              <a:rPr lang="zh-TW" altLang="en-US" b="1" dirty="0">
                <a:solidFill>
                  <a:schemeClr val="tx1"/>
                </a:solidFill>
                <a:latin typeface="微軟正黑體" panose="020B0604030504040204" pitchFamily="34" charset="-120"/>
                <a:ea typeface="微軟正黑體" panose="020B0604030504040204" pitchFamily="34" charset="-120"/>
              </a:rPr>
              <a:t>使用需知   </a:t>
            </a:r>
            <a:r>
              <a:rPr lang="en-US" altLang="zh-TW" b="1" dirty="0">
                <a:solidFill>
                  <a:schemeClr val="tx1"/>
                </a:solidFill>
                <a:latin typeface="微軟正黑體" panose="020B0604030504040204" pitchFamily="34" charset="-120"/>
                <a:ea typeface="微軟正黑體" panose="020B0604030504040204" pitchFamily="34" charset="-120"/>
              </a:rPr>
              <a:t>1—</a:t>
            </a:r>
            <a:r>
              <a:rPr lang="zh-TW" altLang="en-US" b="1" dirty="0">
                <a:solidFill>
                  <a:schemeClr val="tx1"/>
                </a:solidFill>
                <a:latin typeface="微軟正黑體" panose="020B0604030504040204" pitchFamily="34" charset="-120"/>
                <a:ea typeface="微軟正黑體" panose="020B0604030504040204" pitchFamily="34" charset="-120"/>
              </a:rPr>
              <a:t>教室環境</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
        <p:nvSpPr>
          <p:cNvPr id="8" name="圓角矩形 7"/>
          <p:cNvSpPr/>
          <p:nvPr/>
        </p:nvSpPr>
        <p:spPr>
          <a:xfrm>
            <a:off x="468313" y="2924175"/>
            <a:ext cx="8351837" cy="3529013"/>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defRPr/>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Wingdings" panose="05000000000000000000" pitchFamily="2" charset="2"/>
              <a:buChar char="l"/>
              <a:defRPr/>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課程開始</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前半小時</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才會開</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啟</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空調設備，</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請協助告知</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同學可先至博雅教學館</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樓</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開放</a:t>
            </a:r>
            <a:r>
              <a:rPr lang="zh-TW" altLang="zh-TW" sz="2000" dirty="0" smtClean="0">
                <a:latin typeface="微軟正黑體" panose="020B0604030504040204" pitchFamily="34" charset="-120"/>
                <a:ea typeface="微軟正黑體" panose="020B0604030504040204" pitchFamily="34" charset="-120"/>
                <a:cs typeface="Times New Roman" panose="02020603050405020304" pitchFamily="18" charset="0"/>
              </a:rPr>
              <a:t>空間</a:t>
            </a:r>
            <a:r>
              <a:rPr lang="zh-TW" altLang="en-US" sz="2000"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a:defRPr/>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　</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l"/>
              <a:defRPr/>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每次課程結束，請</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TA</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確認投影機確實關閉，投影布幕上升收起，空調電燈皆關閉，電腦關機、設備歸還。</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l"/>
              <a:defRPr/>
            </a:pP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l"/>
              <a:defRPr/>
            </a:pP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貼心小叮嚀：</a:t>
            </a:r>
            <a:endPar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defRPr/>
            </a:pP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若課程提早結束，請</a:t>
            </a: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TA</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離開</a:t>
            </a:r>
            <a:r>
              <a:rPr lang="zh-TW" altLang="en-US"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時以對講機告</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知</a:t>
            </a:r>
            <a:r>
              <a:rPr lang="zh-TW" altLang="en-US"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中</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控</a:t>
            </a:r>
            <a:r>
              <a:rPr lang="zh-TW" altLang="en-US" sz="2000" b="1"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室。</a:t>
            </a:r>
            <a:endPar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矩形 8"/>
          <p:cNvSpPr/>
          <p:nvPr/>
        </p:nvSpPr>
        <p:spPr>
          <a:xfrm>
            <a:off x="179388" y="2636838"/>
            <a:ext cx="3168476" cy="576262"/>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defRPr/>
            </a:pPr>
            <a:r>
              <a:rPr lang="zh-TW" altLang="en-US" b="1" dirty="0">
                <a:solidFill>
                  <a:schemeClr val="tx1"/>
                </a:solidFill>
                <a:latin typeface="微軟正黑體" panose="020B0604030504040204" pitchFamily="34" charset="-120"/>
                <a:ea typeface="微軟正黑體" panose="020B0604030504040204" pitchFamily="34" charset="-120"/>
              </a:rPr>
              <a:t>使用需知   </a:t>
            </a:r>
            <a:r>
              <a:rPr lang="en-US" altLang="zh-TW" b="1" dirty="0">
                <a:solidFill>
                  <a:schemeClr val="tx1"/>
                </a:solidFill>
                <a:latin typeface="微軟正黑體" panose="020B0604030504040204" pitchFamily="34" charset="-120"/>
                <a:ea typeface="微軟正黑體" panose="020B0604030504040204" pitchFamily="34" charset="-120"/>
              </a:rPr>
              <a:t>2—</a:t>
            </a:r>
            <a:r>
              <a:rPr lang="zh-TW" altLang="en-US" b="1" dirty="0">
                <a:solidFill>
                  <a:schemeClr val="tx1"/>
                </a:solidFill>
                <a:latin typeface="微軟正黑體" panose="020B0604030504040204" pitchFamily="34" charset="-120"/>
                <a:ea typeface="微軟正黑體" panose="020B0604030504040204" pitchFamily="34" charset="-120"/>
              </a:rPr>
              <a:t>教室硬體設備</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42562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414009" y="1988939"/>
            <a:ext cx="8351837" cy="1366838"/>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defRPr/>
            </a:pPr>
            <a:endParaRPr lang="en-US" altLang="zh-TW"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defRPr/>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每</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間教室皆備有一隻有線</a:t>
            </a:r>
            <a:r>
              <a:rPr lang="en-US" altLang="zh-TW" sz="2000" dirty="0" smtClean="0">
                <a:latin typeface="微軟正黑體" panose="020B0604030504040204" pitchFamily="34" charset="-120"/>
                <a:ea typeface="微軟正黑體" panose="020B0604030504040204" pitchFamily="34" charset="-120"/>
                <a:cs typeface="Times New Roman" panose="02020603050405020304" pitchFamily="18" charset="0"/>
              </a:rPr>
              <a:t>mic (</a:t>
            </a:r>
            <a:r>
              <a:rPr lang="zh-TW" altLang="en-US" sz="2000" dirty="0" smtClean="0">
                <a:latin typeface="微軟正黑體" panose="020B0604030504040204" pitchFamily="34" charset="-120"/>
                <a:ea typeface="微軟正黑體" panose="020B0604030504040204" pitchFamily="34" charset="-120"/>
                <a:cs typeface="Times New Roman" panose="02020603050405020304" pitchFamily="18" charset="0"/>
              </a:rPr>
              <a:t>講桌旁</a:t>
            </a:r>
            <a:r>
              <a:rPr lang="en-US" altLang="zh-TW" sz="2000" dirty="0" smtClean="0">
                <a:latin typeface="微軟正黑體" panose="020B0604030504040204" pitchFamily="34" charset="-120"/>
                <a:ea typeface="微軟正黑體" panose="020B0604030504040204" pitchFamily="34" charset="-120"/>
                <a:cs typeface="Times New Roman" panose="02020603050405020304" pitchFamily="18" charset="0"/>
              </a:rPr>
              <a:t>)</a:t>
            </a:r>
          </a:p>
          <a:p>
            <a:pPr marL="285750" indent="-285750">
              <a:buFont typeface="Arial" panose="020B0604020202020204" pitchFamily="34" charset="0"/>
              <a:buChar char="•"/>
              <a:defRPr/>
            </a:pPr>
            <a:r>
              <a:rPr lang="zh-TW" altLang="en-US" sz="2000" dirty="0" smtClean="0">
                <a:latin typeface="微軟正黑體" panose="020B0604030504040204" pitchFamily="34" charset="-120"/>
                <a:ea typeface="微軟正黑體" panose="020B0604030504040204" pitchFamily="34" charset="-120"/>
                <a:cs typeface="Times New Roman" panose="02020603050405020304" pitchFamily="18" charset="0"/>
              </a:rPr>
              <a:t>若</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需要小蜜蜂與無線麥克風</a:t>
            </a:r>
            <a:r>
              <a:rPr lang="zh-TW" altLang="en-US" sz="2000" dirty="0" smtClean="0">
                <a:latin typeface="微軟正黑體" panose="020B0604030504040204" pitchFamily="34" charset="-120"/>
                <a:ea typeface="微軟正黑體" panose="020B0604030504040204" pitchFamily="34" charset="-120"/>
                <a:cs typeface="Times New Roman" panose="02020603050405020304" pitchFamily="18" charset="0"/>
              </a:rPr>
              <a:t>，或是其他線材，請</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課程助教於課程前先至</a:t>
            </a:r>
            <a:r>
              <a:rPr lang="zh-TW" altLang="zh-TW" sz="2000" b="1" u="sng" dirty="0">
                <a:latin typeface="微軟正黑體" panose="020B0604030504040204" pitchFamily="34" charset="-120"/>
                <a:ea typeface="微軟正黑體" panose="020B0604030504040204" pitchFamily="34" charset="-120"/>
                <a:cs typeface="Times New Roman" panose="02020603050405020304" pitchFamily="18" charset="0"/>
              </a:rPr>
              <a:t>中控室</a:t>
            </a:r>
            <a:r>
              <a:rPr lang="zh-TW" altLang="zh-TW" sz="2000" dirty="0">
                <a:latin typeface="微軟正黑體" panose="020B0604030504040204" pitchFamily="34" charset="-120"/>
                <a:ea typeface="微軟正黑體" panose="020B0604030504040204" pitchFamily="34" charset="-120"/>
                <a:cs typeface="Times New Roman" panose="02020603050405020304" pitchFamily="18" charset="0"/>
              </a:rPr>
              <a:t>押證件</a:t>
            </a:r>
            <a:r>
              <a:rPr lang="zh-TW" altLang="zh-TW" sz="2000" dirty="0" smtClean="0">
                <a:latin typeface="微軟正黑體" panose="020B0604030504040204" pitchFamily="34" charset="-120"/>
                <a:ea typeface="微軟正黑體" panose="020B0604030504040204" pitchFamily="34" charset="-120"/>
                <a:cs typeface="Times New Roman" panose="02020603050405020304" pitchFamily="18" charset="0"/>
              </a:rPr>
              <a:t>借</a:t>
            </a:r>
            <a:r>
              <a:rPr lang="zh-TW" altLang="en-US" sz="2000" dirty="0" smtClean="0">
                <a:latin typeface="微軟正黑體" panose="020B0604030504040204" pitchFamily="34" charset="-120"/>
                <a:ea typeface="微軟正黑體" panose="020B0604030504040204" pitchFamily="34" charset="-120"/>
                <a:cs typeface="Times New Roman" panose="02020603050405020304" pitchFamily="18" charset="0"/>
              </a:rPr>
              <a:t>用</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矩形 5"/>
          <p:cNvSpPr/>
          <p:nvPr/>
        </p:nvSpPr>
        <p:spPr>
          <a:xfrm>
            <a:off x="323528" y="1700808"/>
            <a:ext cx="2736850" cy="576263"/>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defRPr/>
            </a:pPr>
            <a:r>
              <a:rPr lang="zh-TW" altLang="en-US" b="1" dirty="0" smtClean="0">
                <a:solidFill>
                  <a:schemeClr val="tx1"/>
                </a:solidFill>
                <a:latin typeface="微軟正黑體" panose="020B0604030504040204" pitchFamily="34" charset="-120"/>
                <a:ea typeface="微軟正黑體" panose="020B0604030504040204" pitchFamily="34" charset="-120"/>
              </a:rPr>
              <a:t> 使用</a:t>
            </a:r>
            <a:r>
              <a:rPr lang="zh-TW" altLang="en-US" b="1" dirty="0">
                <a:solidFill>
                  <a:schemeClr val="tx1"/>
                </a:solidFill>
                <a:latin typeface="微軟正黑體" panose="020B0604030504040204" pitchFamily="34" charset="-120"/>
                <a:ea typeface="微軟正黑體" panose="020B0604030504040204" pitchFamily="34" charset="-120"/>
              </a:rPr>
              <a:t>需</a:t>
            </a:r>
            <a:r>
              <a:rPr lang="zh-TW" altLang="en-US" b="1" dirty="0" smtClean="0">
                <a:solidFill>
                  <a:schemeClr val="tx1"/>
                </a:solidFill>
                <a:latin typeface="微軟正黑體" panose="020B0604030504040204" pitchFamily="34" charset="-120"/>
                <a:ea typeface="微軟正黑體" panose="020B0604030504040204" pitchFamily="34" charset="-120"/>
              </a:rPr>
              <a:t>知 </a:t>
            </a:r>
            <a:r>
              <a:rPr lang="en-US" altLang="zh-TW" b="1" dirty="0">
                <a:solidFill>
                  <a:schemeClr val="tx1"/>
                </a:solidFill>
                <a:latin typeface="微軟正黑體" panose="020B0604030504040204" pitchFamily="34" charset="-120"/>
                <a:ea typeface="微軟正黑體" panose="020B0604030504040204" pitchFamily="34" charset="-120"/>
              </a:rPr>
              <a:t>3</a:t>
            </a:r>
            <a:r>
              <a:rPr lang="en-US" altLang="zh-TW" b="1" dirty="0" smtClean="0">
                <a:solidFill>
                  <a:schemeClr val="tx1"/>
                </a:solidFill>
                <a:latin typeface="微軟正黑體" panose="020B0604030504040204" pitchFamily="34" charset="-120"/>
                <a:ea typeface="微軟正黑體" panose="020B0604030504040204" pitchFamily="34" charset="-120"/>
              </a:rPr>
              <a:t>—</a:t>
            </a:r>
            <a:r>
              <a:rPr lang="zh-TW" altLang="zh-TW" b="1" dirty="0" smtClean="0">
                <a:solidFill>
                  <a:schemeClr val="tx1"/>
                </a:solidFill>
                <a:latin typeface="微軟正黑體" panose="020B0604030504040204" pitchFamily="34" charset="-120"/>
                <a:ea typeface="微軟正黑體" panose="020B0604030504040204" pitchFamily="34" charset="-120"/>
              </a:rPr>
              <a:t>麥克風</a:t>
            </a:r>
            <a:endParaRPr lang="en-US" altLang="zh-TW" b="1" dirty="0">
              <a:solidFill>
                <a:schemeClr val="tx1"/>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566211" y="4077072"/>
            <a:ext cx="8064500" cy="1368425"/>
          </a:xfrm>
          <a:prstGeom prst="rect">
            <a:avLst/>
          </a:prstGeom>
        </p:spPr>
        <p:style>
          <a:lnRef idx="3">
            <a:schemeClr val="lt1"/>
          </a:lnRef>
          <a:fillRef idx="1">
            <a:schemeClr val="accent6"/>
          </a:fillRef>
          <a:effectRef idx="1">
            <a:schemeClr val="accent6"/>
          </a:effectRef>
          <a:fontRef idx="minor">
            <a:schemeClr val="lt1"/>
          </a:fontRef>
        </p:style>
        <p:txBody>
          <a:bodyPr anchor="ctr"/>
          <a:lstStyle>
            <a:lvl1pPr marL="342900" indent="-342900" eaLnBrk="0" hangingPunct="0">
              <a:defRPr kumimoji="1">
                <a:solidFill>
                  <a:schemeClr val="tx1"/>
                </a:solidFill>
                <a:latin typeface="Calibri" pitchFamily="34" charset="0"/>
                <a:ea typeface="新細明體" pitchFamily="18" charset="-120"/>
              </a:defRPr>
            </a:lvl1pPr>
            <a:lvl2pPr marL="742950" indent="-285750" eaLnBrk="0" hangingPunct="0">
              <a:defRPr kumimoji="1">
                <a:solidFill>
                  <a:schemeClr val="tx1"/>
                </a:solidFill>
                <a:latin typeface="Calibri" pitchFamily="34" charset="0"/>
                <a:ea typeface="新細明體" pitchFamily="18" charset="-120"/>
              </a:defRPr>
            </a:lvl2pPr>
            <a:lvl3pPr marL="1143000" indent="-228600" eaLnBrk="0" hangingPunct="0">
              <a:defRPr kumimoji="1">
                <a:solidFill>
                  <a:schemeClr val="tx1"/>
                </a:solidFill>
                <a:latin typeface="Calibri" pitchFamily="34" charset="0"/>
                <a:ea typeface="新細明體" pitchFamily="18" charset="-120"/>
              </a:defRPr>
            </a:lvl3pPr>
            <a:lvl4pPr marL="1600200" indent="-228600" eaLnBrk="0" hangingPunct="0">
              <a:defRPr kumimoji="1">
                <a:solidFill>
                  <a:schemeClr val="tx1"/>
                </a:solidFill>
                <a:latin typeface="Calibri" pitchFamily="34" charset="0"/>
                <a:ea typeface="新細明體" pitchFamily="18" charset="-120"/>
              </a:defRPr>
            </a:lvl4pPr>
            <a:lvl5pPr marL="2057400" indent="-228600" eaLnBrk="0" hangingPunct="0">
              <a:defRPr kumimoji="1">
                <a:solidFill>
                  <a:schemeClr val="tx1"/>
                </a:solidFill>
                <a:latin typeface="Calibri"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Calibri"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Calibri"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Calibri"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Calibri" pitchFamily="34" charset="0"/>
                <a:ea typeface="新細明體" pitchFamily="18" charset="-120"/>
              </a:defRPr>
            </a:lvl9pPr>
          </a:lstStyle>
          <a:p>
            <a:pPr lvl="1" eaLnBrk="1" hangingPunct="1">
              <a:buFont typeface="Arial" pitchFamily="34" charset="0"/>
              <a:buChar char="•"/>
            </a:pPr>
            <a:r>
              <a:rPr lang="zh-TW" altLang="en-US" sz="2400" dirty="0">
                <a:latin typeface="微軟正黑體" panose="020B0604030504040204" pitchFamily="34" charset="-120"/>
                <a:ea typeface="微軟正黑體" panose="020B0604030504040204" pitchFamily="34" charset="-120"/>
                <a:cs typeface="Times New Roman" pitchFamily="18" charset="0"/>
              </a:rPr>
              <a:t>博雅教學館中控室：博雅教學</a:t>
            </a:r>
            <a:r>
              <a:rPr lang="zh-TW" altLang="en-US" sz="2400" dirty="0" smtClean="0">
                <a:latin typeface="微軟正黑體" panose="020B0604030504040204" pitchFamily="34" charset="-120"/>
                <a:ea typeface="微軟正黑體" panose="020B0604030504040204" pitchFamily="34" charset="-120"/>
                <a:cs typeface="Times New Roman" pitchFamily="18" charset="0"/>
              </a:rPr>
              <a:t>館一樓後門</a:t>
            </a:r>
            <a:r>
              <a:rPr lang="zh-TW" altLang="en-US" sz="2400" dirty="0">
                <a:latin typeface="微軟正黑體" panose="020B0604030504040204" pitchFamily="34" charset="-120"/>
                <a:ea typeface="微軟正黑體" panose="020B0604030504040204" pitchFamily="34" charset="-120"/>
                <a:cs typeface="Times New Roman" pitchFamily="18" charset="0"/>
              </a:rPr>
              <a:t>（靠近郵局）</a:t>
            </a:r>
            <a:endParaRPr lang="en-US" altLang="zh-TW" sz="2400" dirty="0">
              <a:latin typeface="微軟正黑體" panose="020B0604030504040204" pitchFamily="34" charset="-120"/>
              <a:ea typeface="微軟正黑體" panose="020B0604030504040204" pitchFamily="34" charset="-120"/>
              <a:cs typeface="Times New Roman" pitchFamily="18" charset="0"/>
            </a:endParaRPr>
          </a:p>
          <a:p>
            <a:pPr lvl="1" eaLnBrk="1" hangingPunct="1">
              <a:buFont typeface="Arial" pitchFamily="34" charset="0"/>
              <a:buChar char="•"/>
            </a:pPr>
            <a:r>
              <a:rPr lang="zh-TW" altLang="en-US" sz="2400" dirty="0">
                <a:latin typeface="微軟正黑體" panose="020B0604030504040204" pitchFamily="34" charset="-120"/>
                <a:ea typeface="微軟正黑體" panose="020B0604030504040204" pitchFamily="34" charset="-120"/>
                <a:cs typeface="Times New Roman" pitchFamily="18" charset="0"/>
              </a:rPr>
              <a:t>普通教學館中控室</a:t>
            </a:r>
            <a:r>
              <a:rPr lang="zh-TW" altLang="en-US" sz="2400" dirty="0">
                <a:latin typeface="微軟正黑體" panose="020B0604030504040204" pitchFamily="34" charset="-120"/>
                <a:ea typeface="微軟正黑體" panose="020B0604030504040204" pitchFamily="34" charset="-120"/>
              </a:rPr>
              <a:t>：普通教學</a:t>
            </a:r>
            <a:r>
              <a:rPr lang="zh-TW" altLang="en-US" sz="2400" dirty="0" smtClean="0">
                <a:latin typeface="微軟正黑體" panose="020B0604030504040204" pitchFamily="34" charset="-120"/>
                <a:ea typeface="微軟正黑體" panose="020B0604030504040204" pitchFamily="34" charset="-120"/>
              </a:rPr>
              <a:t>館</a:t>
            </a:r>
            <a:r>
              <a:rPr lang="en-US" altLang="zh-TW" sz="2400" dirty="0" smtClean="0">
                <a:latin typeface="微軟正黑體" panose="020B0604030504040204" pitchFamily="34" charset="-120"/>
                <a:ea typeface="微軟正黑體" panose="020B0604030504040204" pitchFamily="34" charset="-120"/>
              </a:rPr>
              <a:t>203</a:t>
            </a:r>
            <a:r>
              <a:rPr lang="zh-TW" altLang="en-US" sz="2400" dirty="0" smtClean="0">
                <a:latin typeface="微軟正黑體" panose="020B0604030504040204" pitchFamily="34" charset="-120"/>
                <a:ea typeface="微軟正黑體" panose="020B0604030504040204" pitchFamily="34" charset="-120"/>
              </a:rPr>
              <a:t>教室</a:t>
            </a:r>
            <a:r>
              <a:rPr lang="zh-TW" altLang="en-US" sz="2400" dirty="0">
                <a:latin typeface="微軟正黑體" panose="020B0604030504040204" pitchFamily="34" charset="-120"/>
                <a:ea typeface="微軟正黑體" panose="020B0604030504040204" pitchFamily="34" charset="-120"/>
              </a:rPr>
              <a:t>正</a:t>
            </a:r>
            <a:r>
              <a:rPr lang="zh-TW" altLang="en-US" sz="2400" dirty="0" smtClean="0">
                <a:latin typeface="微軟正黑體" panose="020B0604030504040204" pitchFamily="34" charset="-120"/>
                <a:ea typeface="微軟正黑體" panose="020B0604030504040204" pitchFamily="34" charset="-120"/>
              </a:rPr>
              <a:t>對面</a:t>
            </a:r>
            <a:endParaRPr lang="en-US" altLang="zh-TW" sz="2400" dirty="0" smtClean="0">
              <a:latin typeface="微軟正黑體" panose="020B0604030504040204" pitchFamily="34" charset="-120"/>
              <a:ea typeface="微軟正黑體" panose="020B0604030504040204" pitchFamily="34" charset="-120"/>
            </a:endParaRPr>
          </a:p>
          <a:p>
            <a:pPr lvl="1" eaLnBrk="1" hangingPunct="1">
              <a:buFont typeface="Arial" pitchFamily="34" charset="0"/>
              <a:buChar char="•"/>
            </a:pPr>
            <a:r>
              <a:rPr lang="zh-TW" altLang="en-US" sz="2400" dirty="0" smtClean="0">
                <a:latin typeface="微軟正黑體" panose="020B0604030504040204" pitchFamily="34" charset="-120"/>
                <a:ea typeface="微軟正黑體" panose="020B0604030504040204" pitchFamily="34" charset="-120"/>
              </a:rPr>
              <a:t>綜</a:t>
            </a:r>
            <a:r>
              <a:rPr lang="zh-TW" altLang="en-US" sz="2400" dirty="0">
                <a:latin typeface="微軟正黑體" panose="020B0604030504040204" pitchFamily="34" charset="-120"/>
                <a:ea typeface="微軟正黑體" panose="020B0604030504040204" pitchFamily="34" charset="-120"/>
              </a:rPr>
              <a:t>合</a:t>
            </a:r>
            <a:r>
              <a:rPr lang="zh-TW" altLang="en-US" sz="2400" dirty="0" smtClean="0">
                <a:latin typeface="微軟正黑體" panose="020B0604030504040204" pitchFamily="34" charset="-120"/>
                <a:ea typeface="微軟正黑體" panose="020B0604030504040204" pitchFamily="34" charset="-120"/>
              </a:rPr>
              <a:t>教學館中控室：</a:t>
            </a:r>
            <a:endParaRPr lang="en-US" altLang="zh-TW" sz="2400" dirty="0">
              <a:latin typeface="微軟正黑體" panose="020B0604030504040204" pitchFamily="34" charset="-120"/>
              <a:ea typeface="微軟正黑體" panose="020B0604030504040204" pitchFamily="34" charset="-120"/>
            </a:endParaRPr>
          </a:p>
        </p:txBody>
      </p:sp>
      <p:sp>
        <p:nvSpPr>
          <p:cNvPr id="9" name="矩形 8"/>
          <p:cNvSpPr/>
          <p:nvPr/>
        </p:nvSpPr>
        <p:spPr>
          <a:xfrm>
            <a:off x="5065789" y="484816"/>
            <a:ext cx="3703365" cy="38258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r" fontAlgn="auto">
              <a:spcBef>
                <a:spcPts val="0"/>
              </a:spcBef>
              <a:spcAft>
                <a:spcPts val="0"/>
              </a:spcAft>
              <a:defRPr/>
            </a:pPr>
            <a:r>
              <a:rPr kumimoji="0" lang="zh-TW" altLang="en-US" b="1" dirty="0">
                <a:latin typeface="微軟正黑體" panose="020B0604030504040204" pitchFamily="34" charset="-120"/>
                <a:ea typeface="微軟正黑體" panose="020B0604030504040204" pitchFamily="34" charset="-120"/>
              </a:rPr>
              <a:t>國立臺灣大學　教室設備</a:t>
            </a:r>
            <a:r>
              <a:rPr kumimoji="0" lang="zh-TW" altLang="en-US" b="1" dirty="0" smtClean="0">
                <a:latin typeface="微軟正黑體" panose="020B0604030504040204" pitchFamily="34" charset="-120"/>
                <a:ea typeface="微軟正黑體" panose="020B0604030504040204" pitchFamily="34" charset="-120"/>
              </a:rPr>
              <a:t>使用</a:t>
            </a:r>
            <a:r>
              <a:rPr lang="zh-TW" altLang="en-US" b="1" dirty="0">
                <a:latin typeface="微軟正黑體" panose="020B0604030504040204" pitchFamily="34" charset="-120"/>
                <a:ea typeface="微軟正黑體" panose="020B0604030504040204" pitchFamily="34" charset="-120"/>
              </a:rPr>
              <a:t>須知</a:t>
            </a:r>
            <a:endParaRPr kumimoji="0" lang="zh-TW" altLang="en-US"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067679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7574" y="2852936"/>
            <a:ext cx="8532948" cy="923330"/>
          </a:xfrm>
          <a:prstGeom prst="rect">
            <a:avLst/>
          </a:prstGeom>
        </p:spPr>
        <p:txBody>
          <a:bodyPr wrap="square">
            <a:spAutoFit/>
          </a:bodyPr>
          <a:lstStyle/>
          <a:p>
            <a:pPr algn="ctr">
              <a:spcBef>
                <a:spcPct val="0"/>
              </a:spcBef>
            </a:pPr>
            <a:r>
              <a:rPr lang="zh-TW" altLang="en-US" sz="5400"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臺大教室電子講桌使用說明</a:t>
            </a:r>
          </a:p>
        </p:txBody>
      </p:sp>
      <p:sp>
        <p:nvSpPr>
          <p:cNvPr id="5" name="Sous-titre 2"/>
          <p:cNvSpPr txBox="1">
            <a:spLocks/>
          </p:cNvSpPr>
          <p:nvPr/>
        </p:nvSpPr>
        <p:spPr bwMode="auto">
          <a:xfrm>
            <a:off x="1403648" y="5732463"/>
            <a:ext cx="6400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20000"/>
              </a:spcBef>
              <a:buFont typeface="Arial" charset="0"/>
              <a:buNone/>
            </a:pPr>
            <a:endParaRPr kumimoji="0" lang="zh-TW" altLang="en-US" sz="2800" b="1" dirty="0">
              <a:latin typeface="微軟正黑體" pitchFamily="34" charset="-120"/>
              <a:ea typeface="微軟正黑體" pitchFamily="34" charset="-120"/>
            </a:endParaRPr>
          </a:p>
        </p:txBody>
      </p:sp>
      <p:sp>
        <p:nvSpPr>
          <p:cNvPr id="9" name="文字方塊 8"/>
          <p:cNvSpPr txBox="1"/>
          <p:nvPr/>
        </p:nvSpPr>
        <p:spPr>
          <a:xfrm>
            <a:off x="4572000" y="320803"/>
            <a:ext cx="4206875" cy="369332"/>
          </a:xfrm>
          <a:prstGeom prst="rect">
            <a:avLst/>
          </a:prstGeom>
          <a:noFill/>
        </p:spPr>
        <p:txBody>
          <a:bodyPr wrap="square">
            <a:spAutoFit/>
          </a:bodyPr>
          <a:lstStyle/>
          <a:p>
            <a:pPr algn="r">
              <a:defRPr/>
            </a:pPr>
            <a:r>
              <a:rPr lang="zh-TW" altLang="en-US" dirty="0" smtClean="0">
                <a:solidFill>
                  <a:schemeClr val="tx1">
                    <a:lumMod val="95000"/>
                    <a:lumOff val="5000"/>
                  </a:schemeClr>
                </a:solidFill>
                <a:effectLst>
                  <a:outerShdw blurRad="38100" dist="38100" dir="2700000" algn="tl">
                    <a:srgbClr val="000000">
                      <a:alpha val="43137"/>
                    </a:srgbClr>
                  </a:outerShdw>
                </a:effectLst>
                <a:ea typeface="華康超明體(P)" pitchFamily="2" charset="-120"/>
              </a:rPr>
              <a:t>全國夏季學院</a:t>
            </a:r>
            <a:endParaRPr lang="zh-TW" altLang="en-US" dirty="0">
              <a:solidFill>
                <a:schemeClr val="tx1">
                  <a:lumMod val="95000"/>
                  <a:lumOff val="5000"/>
                </a:schemeClr>
              </a:solidFill>
              <a:effectLst>
                <a:outerShdw blurRad="38100" dist="38100" dir="2700000" algn="tl">
                  <a:srgbClr val="000000">
                    <a:alpha val="43137"/>
                  </a:srgbClr>
                </a:outerShdw>
              </a:effectLst>
              <a:ea typeface="華康超明體(P)" pitchFamily="2" charset="-120"/>
            </a:endParaRPr>
          </a:p>
        </p:txBody>
      </p:sp>
    </p:spTree>
    <p:extLst>
      <p:ext uri="{BB962C8B-B14F-4D97-AF65-F5344CB8AC3E}">
        <p14:creationId xmlns:p14="http://schemas.microsoft.com/office/powerpoint/2010/main" val="13835568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3"/>
          <a:stretch>
            <a:fillRect/>
          </a:stretch>
        </p:blipFill>
        <p:spPr>
          <a:xfrm>
            <a:off x="457845" y="1844824"/>
            <a:ext cx="3394075" cy="4525962"/>
          </a:xfrm>
          <a:effectLst>
            <a:outerShdw blurRad="190500" algn="tl" rotWithShape="0">
              <a:srgbClr val="000000">
                <a:alpha val="70000"/>
              </a:srgbClr>
            </a:outerShdw>
          </a:effectLst>
        </p:spPr>
      </p:pic>
      <p:pic>
        <p:nvPicPr>
          <p:cNvPr id="7" name="圖片 6"/>
          <p:cNvPicPr>
            <a:picLocks noChangeAspect="1"/>
          </p:cNvPicPr>
          <p:nvPr/>
        </p:nvPicPr>
        <p:blipFill>
          <a:blip r:embed="rId4"/>
          <a:stretch>
            <a:fillRect/>
          </a:stretch>
        </p:blipFill>
        <p:spPr>
          <a:xfrm>
            <a:off x="4067175" y="3284538"/>
            <a:ext cx="4572000" cy="3429000"/>
          </a:xfrm>
          <a:prstGeom prst="rect">
            <a:avLst/>
          </a:prstGeom>
          <a:ln>
            <a:noFill/>
          </a:ln>
          <a:effectLst>
            <a:outerShdw blurRad="190500" algn="tl" rotWithShape="0">
              <a:srgbClr val="000000">
                <a:alpha val="70000"/>
              </a:srgbClr>
            </a:outerShdw>
          </a:effectLst>
        </p:spPr>
      </p:pic>
      <p:sp>
        <p:nvSpPr>
          <p:cNvPr id="8" name="矩形 7"/>
          <p:cNvSpPr/>
          <p:nvPr/>
        </p:nvSpPr>
        <p:spPr>
          <a:xfrm>
            <a:off x="467544" y="332656"/>
            <a:ext cx="2880320" cy="110561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fontAlgn="auto">
              <a:spcBef>
                <a:spcPts val="0"/>
              </a:spcBef>
              <a:spcAft>
                <a:spcPts val="0"/>
              </a:spcAft>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普通教學館     </a:t>
            </a:r>
            <a:endParaRPr lang="en-US" altLang="zh-TW" sz="2000" dirty="0">
              <a:solidFill>
                <a:schemeClr val="tx2">
                  <a:lumMod val="75000"/>
                </a:schemeClr>
              </a:solidFill>
              <a:latin typeface="微軟正黑體" panose="020B0604030504040204" pitchFamily="34" charset="-120"/>
              <a:ea typeface="微軟正黑體" panose="020B0604030504040204" pitchFamily="34" charset="-120"/>
            </a:endParaRPr>
          </a:p>
          <a:p>
            <a:pPr fontAlgn="auto">
              <a:spcBef>
                <a:spcPts val="0"/>
              </a:spcBef>
              <a:spcAft>
                <a:spcPts val="0"/>
              </a:spcAft>
              <a:defRPr/>
            </a:pP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化講桌周邊設備</a:t>
            </a:r>
          </a:p>
        </p:txBody>
      </p:sp>
      <p:pic>
        <p:nvPicPr>
          <p:cNvPr id="6" name="圖片 5"/>
          <p:cNvPicPr>
            <a:picLocks noChangeAspect="1"/>
          </p:cNvPicPr>
          <p:nvPr/>
        </p:nvPicPr>
        <p:blipFill>
          <a:blip r:embed="rId5"/>
          <a:stretch>
            <a:fillRect/>
          </a:stretch>
        </p:blipFill>
        <p:spPr>
          <a:xfrm>
            <a:off x="4032076" y="487362"/>
            <a:ext cx="3924300" cy="2941638"/>
          </a:xfrm>
          <a:prstGeom prst="rect">
            <a:avLst/>
          </a:prstGeom>
          <a:ln>
            <a:noFill/>
          </a:ln>
          <a:effectLst>
            <a:outerShdw blurRad="190500" algn="tl" rotWithShape="0">
              <a:srgbClr val="000000">
                <a:alpha val="70000"/>
              </a:srgbClr>
            </a:outerShdw>
          </a:effectLst>
        </p:spPr>
      </p:pic>
      <p:sp>
        <p:nvSpPr>
          <p:cNvPr id="9" name="圓角矩形 8"/>
          <p:cNvSpPr/>
          <p:nvPr/>
        </p:nvSpPr>
        <p:spPr bwMode="auto">
          <a:xfrm>
            <a:off x="1951682" y="3716486"/>
            <a:ext cx="1323975" cy="2736850"/>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0" name="圓角矩形 9"/>
          <p:cNvSpPr/>
          <p:nvPr/>
        </p:nvSpPr>
        <p:spPr bwMode="auto">
          <a:xfrm>
            <a:off x="6875463" y="3500438"/>
            <a:ext cx="1763712" cy="3213100"/>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1" name="圓角矩形 10"/>
          <p:cNvSpPr/>
          <p:nvPr/>
        </p:nvSpPr>
        <p:spPr bwMode="auto">
          <a:xfrm>
            <a:off x="3906838" y="3860800"/>
            <a:ext cx="2609850" cy="1800225"/>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2" name="圓角矩形 11"/>
          <p:cNvSpPr/>
          <p:nvPr/>
        </p:nvSpPr>
        <p:spPr bwMode="auto">
          <a:xfrm>
            <a:off x="4176539" y="1438275"/>
            <a:ext cx="3529012" cy="1800225"/>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6154" name="文字方塊 13"/>
          <p:cNvSpPr txBox="1">
            <a:spLocks noChangeArrowheads="1"/>
          </p:cNvSpPr>
          <p:nvPr/>
        </p:nvSpPr>
        <p:spPr bwMode="auto">
          <a:xfrm>
            <a:off x="4139952" y="6135390"/>
            <a:ext cx="2232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400" dirty="0">
                <a:solidFill>
                  <a:srgbClr val="FFFF00"/>
                </a:solidFill>
                <a:latin typeface="華康超明體(P)" panose="02020C00000000000000" pitchFamily="18" charset="-120"/>
                <a:ea typeface="華康超明體(P)" panose="02020C00000000000000" pitchFamily="18" charset="-120"/>
              </a:rPr>
              <a:t>控制系統螢幕</a:t>
            </a:r>
          </a:p>
        </p:txBody>
      </p:sp>
      <p:sp>
        <p:nvSpPr>
          <p:cNvPr id="6155" name="文字方塊 14"/>
          <p:cNvSpPr txBox="1">
            <a:spLocks noChangeArrowheads="1"/>
          </p:cNvSpPr>
          <p:nvPr/>
        </p:nvSpPr>
        <p:spPr bwMode="auto">
          <a:xfrm>
            <a:off x="4392439" y="2568575"/>
            <a:ext cx="1871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800" dirty="0">
                <a:solidFill>
                  <a:srgbClr val="FFFF00"/>
                </a:solidFill>
                <a:latin typeface="華康超明體(P)" panose="02020C00000000000000" pitchFamily="18" charset="-120"/>
                <a:ea typeface="華康超明體(P)" panose="02020C00000000000000" pitchFamily="18" charset="-120"/>
              </a:rPr>
              <a:t>電腦螢幕</a:t>
            </a:r>
          </a:p>
        </p:txBody>
      </p:sp>
      <p:sp>
        <p:nvSpPr>
          <p:cNvPr id="6156" name="文字方塊 16"/>
          <p:cNvSpPr txBox="1">
            <a:spLocks noChangeArrowheads="1"/>
          </p:cNvSpPr>
          <p:nvPr/>
        </p:nvSpPr>
        <p:spPr bwMode="auto">
          <a:xfrm>
            <a:off x="1251634" y="4854724"/>
            <a:ext cx="55399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400">
                <a:solidFill>
                  <a:srgbClr val="FFFF00"/>
                </a:solidFill>
                <a:latin typeface="華康超明體(P)" panose="02020C00000000000000" pitchFamily="18" charset="-120"/>
                <a:ea typeface="華康超明體(P)" panose="02020C00000000000000" pitchFamily="18" charset="-120"/>
              </a:rPr>
              <a:t>麥克風</a:t>
            </a:r>
          </a:p>
        </p:txBody>
      </p:sp>
      <p:sp>
        <p:nvSpPr>
          <p:cNvPr id="6157" name="文字方塊 17"/>
          <p:cNvSpPr txBox="1">
            <a:spLocks noChangeArrowheads="1"/>
          </p:cNvSpPr>
          <p:nvPr/>
        </p:nvSpPr>
        <p:spPr bwMode="auto">
          <a:xfrm>
            <a:off x="7689890" y="4952008"/>
            <a:ext cx="553998" cy="106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400" dirty="0">
                <a:solidFill>
                  <a:srgbClr val="FFFF00"/>
                </a:solidFill>
                <a:latin typeface="華康超明體(P)" panose="02020C00000000000000" pitchFamily="18" charset="-120"/>
                <a:ea typeface="華康超明體(P)" panose="02020C00000000000000" pitchFamily="18" charset="-120"/>
              </a:rPr>
              <a:t>對講機</a:t>
            </a:r>
          </a:p>
        </p:txBody>
      </p:sp>
    </p:spTree>
    <p:extLst>
      <p:ext uri="{BB962C8B-B14F-4D97-AF65-F5344CB8AC3E}">
        <p14:creationId xmlns:p14="http://schemas.microsoft.com/office/powerpoint/2010/main" val="3599105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052513"/>
            <a:ext cx="8677275" cy="218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4508500"/>
            <a:ext cx="701992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圓角矩形 6"/>
          <p:cNvSpPr/>
          <p:nvPr/>
        </p:nvSpPr>
        <p:spPr bwMode="auto">
          <a:xfrm>
            <a:off x="468313" y="1125538"/>
            <a:ext cx="7632700" cy="1943100"/>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9" name="矩形 8"/>
          <p:cNvSpPr/>
          <p:nvPr/>
        </p:nvSpPr>
        <p:spPr>
          <a:xfrm>
            <a:off x="268288" y="3360738"/>
            <a:ext cx="8651875" cy="10048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kumimoji="0" lang="zh-TW" altLang="en-US" sz="2000" b="1" dirty="0">
                <a:solidFill>
                  <a:schemeClr val="tx1"/>
                </a:solidFill>
                <a:latin typeface="微軟正黑體" panose="020B0604030504040204" pitchFamily="34" charset="-120"/>
                <a:ea typeface="微軟正黑體" panose="020B0604030504040204" pitchFamily="34" charset="-120"/>
              </a:rPr>
              <a:t>電源插座、筆電投影接頭、音源接頭、</a:t>
            </a:r>
            <a:r>
              <a:rPr kumimoji="0" lang="en-US" altLang="zh-TW" sz="2000" b="1" dirty="0">
                <a:solidFill>
                  <a:schemeClr val="tx1"/>
                </a:solidFill>
                <a:latin typeface="微軟正黑體" panose="020B0604030504040204" pitchFamily="34" charset="-120"/>
                <a:ea typeface="微軟正黑體" panose="020B0604030504040204" pitchFamily="34" charset="-120"/>
              </a:rPr>
              <a:t>USB</a:t>
            </a:r>
            <a:r>
              <a:rPr kumimoji="0" lang="zh-TW" altLang="en-US" sz="2000" b="1" dirty="0">
                <a:solidFill>
                  <a:schemeClr val="tx1"/>
                </a:solidFill>
                <a:latin typeface="微軟正黑體" panose="020B0604030504040204" pitchFamily="34" charset="-120"/>
                <a:ea typeface="微軟正黑體" panose="020B0604030504040204" pitchFamily="34" charset="-120"/>
              </a:rPr>
              <a:t>插座、光碟機、網路接線等設備</a:t>
            </a:r>
          </a:p>
        </p:txBody>
      </p:sp>
      <p:sp>
        <p:nvSpPr>
          <p:cNvPr id="10" name="圓角矩形 9"/>
          <p:cNvSpPr/>
          <p:nvPr/>
        </p:nvSpPr>
        <p:spPr bwMode="auto">
          <a:xfrm>
            <a:off x="2346945" y="4622800"/>
            <a:ext cx="4105275" cy="1758950"/>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8" name="矩形 7"/>
          <p:cNvSpPr/>
          <p:nvPr/>
        </p:nvSpPr>
        <p:spPr>
          <a:xfrm>
            <a:off x="2483768" y="288925"/>
            <a:ext cx="4320480"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普通教學館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化講桌周邊設備</a:t>
            </a:r>
          </a:p>
        </p:txBody>
      </p:sp>
    </p:spTree>
    <p:extLst>
      <p:ext uri="{BB962C8B-B14F-4D97-AF65-F5344CB8AC3E}">
        <p14:creationId xmlns:p14="http://schemas.microsoft.com/office/powerpoint/2010/main" val="3573711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圖片 2" descr="普通.JPG">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077" y="922744"/>
            <a:ext cx="8352928" cy="3946415"/>
          </a:xfrm>
          <a:prstGeom prst="rect">
            <a:avLst/>
          </a:prstGeom>
          <a:ln>
            <a:noFill/>
          </a:ln>
          <a:effectLst>
            <a:softEdge rad="112500"/>
          </a:effectLst>
        </p:spPr>
      </p:pic>
      <p:sp>
        <p:nvSpPr>
          <p:cNvPr id="5" name="圓角矩形 4"/>
          <p:cNvSpPr/>
          <p:nvPr/>
        </p:nvSpPr>
        <p:spPr bwMode="auto">
          <a:xfrm>
            <a:off x="3276600" y="3516313"/>
            <a:ext cx="2303463" cy="633412"/>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 name="矩形 1"/>
          <p:cNvSpPr/>
          <p:nvPr/>
        </p:nvSpPr>
        <p:spPr>
          <a:xfrm>
            <a:off x="1187624" y="287561"/>
            <a:ext cx="6732240"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普通教學館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化講桌使用步驟</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課前準備</a:t>
            </a:r>
          </a:p>
        </p:txBody>
      </p:sp>
      <p:grpSp>
        <p:nvGrpSpPr>
          <p:cNvPr id="8197" name="群組 11"/>
          <p:cNvGrpSpPr>
            <a:grpSpLocks/>
          </p:cNvGrpSpPr>
          <p:nvPr/>
        </p:nvGrpSpPr>
        <p:grpSpPr bwMode="auto">
          <a:xfrm>
            <a:off x="222250" y="4149725"/>
            <a:ext cx="8166100" cy="2273300"/>
            <a:chOff x="221759" y="4149295"/>
            <a:chExt cx="3918193" cy="2273123"/>
          </a:xfrm>
        </p:grpSpPr>
        <p:sp>
          <p:nvSpPr>
            <p:cNvPr id="3" name="矩形 2"/>
            <p:cNvSpPr/>
            <p:nvPr/>
          </p:nvSpPr>
          <p:spPr>
            <a:xfrm>
              <a:off x="467789" y="5417609"/>
              <a:ext cx="3672163" cy="10048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微軟正黑體" panose="020B0604030504040204" pitchFamily="34" charset="-120"/>
                  <a:ea typeface="微軟正黑體" panose="020B0604030504040204" pitchFamily="34" charset="-120"/>
                </a:rPr>
                <a:t>觸碰一下控制系統螢幕，點選“開始使用”</a:t>
              </a:r>
            </a:p>
          </p:txBody>
        </p:sp>
        <p:sp>
          <p:nvSpPr>
            <p:cNvPr id="4" name="矩形 3"/>
            <p:cNvSpPr/>
            <p:nvPr/>
          </p:nvSpPr>
          <p:spPr>
            <a:xfrm>
              <a:off x="221759" y="5016003"/>
              <a:ext cx="2080969" cy="503199"/>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kumimoji="0" lang="en-US" altLang="zh-TW" sz="2800" b="1" dirty="0">
                  <a:solidFill>
                    <a:srgbClr val="002060"/>
                  </a:solidFill>
                  <a:ea typeface="微軟正黑體" panose="020B0604030504040204" pitchFamily="34" charset="-120"/>
                </a:rPr>
                <a:t>STEP   1</a:t>
              </a:r>
              <a:endParaRPr kumimoji="0" lang="zh-TW" altLang="en-US" sz="2800" b="1" dirty="0">
                <a:solidFill>
                  <a:srgbClr val="002060"/>
                </a:solidFill>
                <a:ea typeface="微軟正黑體" panose="020B0604030504040204" pitchFamily="34" charset="-120"/>
              </a:endParaRPr>
            </a:p>
          </p:txBody>
        </p:sp>
        <p:sp>
          <p:nvSpPr>
            <p:cNvPr id="8" name="向上箭號 7"/>
            <p:cNvSpPr/>
            <p:nvPr/>
          </p:nvSpPr>
          <p:spPr>
            <a:xfrm>
              <a:off x="1835696" y="4149295"/>
              <a:ext cx="356920" cy="1147506"/>
            </a:xfrm>
            <a:prstGeom prst="upArrow">
              <a:avLst/>
            </a:prstGeom>
            <a:solidFill>
              <a:srgbClr val="00B0F0"/>
            </a:solidFill>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kumimoji="0" lang="zh-TW" altLang="en-US"/>
            </a:p>
          </p:txBody>
        </p:sp>
      </p:grpSp>
    </p:spTree>
    <p:extLst>
      <p:ext uri="{BB962C8B-B14F-4D97-AF65-F5344CB8AC3E}">
        <p14:creationId xmlns:p14="http://schemas.microsoft.com/office/powerpoint/2010/main" val="31052674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9388" y="981075"/>
            <a:ext cx="6034087" cy="4525963"/>
          </a:xfrm>
        </p:spPr>
      </p:pic>
      <p:sp>
        <p:nvSpPr>
          <p:cNvPr id="4" name="矩形 3"/>
          <p:cNvSpPr/>
          <p:nvPr/>
        </p:nvSpPr>
        <p:spPr>
          <a:xfrm>
            <a:off x="395288" y="1128713"/>
            <a:ext cx="5329237" cy="2016125"/>
          </a:xfrm>
          <a:prstGeom prst="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nvGrpSpPr>
          <p:cNvPr id="9221" name="群組 5"/>
          <p:cNvGrpSpPr>
            <a:grpSpLocks/>
          </p:cNvGrpSpPr>
          <p:nvPr/>
        </p:nvGrpSpPr>
        <p:grpSpPr bwMode="auto">
          <a:xfrm>
            <a:off x="6051550" y="908050"/>
            <a:ext cx="2808288" cy="5495925"/>
            <a:chOff x="221759" y="5016135"/>
            <a:chExt cx="2808312" cy="4790567"/>
          </a:xfrm>
        </p:grpSpPr>
        <p:sp>
          <p:nvSpPr>
            <p:cNvPr id="7" name="矩形 6"/>
            <p:cNvSpPr/>
            <p:nvPr/>
          </p:nvSpPr>
          <p:spPr>
            <a:xfrm>
              <a:off x="467824" y="5266595"/>
              <a:ext cx="2562247" cy="454010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342900" indent="-342900" fontAlgn="auto">
                <a:spcBef>
                  <a:spcPts val="0"/>
                </a:spcBef>
                <a:spcAft>
                  <a:spcPts val="0"/>
                </a:spcAft>
                <a:buFont typeface="Wingdings" panose="05000000000000000000" pitchFamily="2" charset="2"/>
                <a:buChar char="ü"/>
                <a:defRPr/>
              </a:pPr>
              <a:r>
                <a:rPr kumimoji="0" lang="zh-TW" altLang="en-US" sz="2000" b="1" dirty="0">
                  <a:solidFill>
                    <a:schemeClr val="tx1"/>
                  </a:solidFill>
                  <a:latin typeface="微軟正黑體" panose="020B0604030504040204" pitchFamily="34" charset="-120"/>
                  <a:ea typeface="微軟正黑體" panose="020B0604030504040204" pitchFamily="34" charset="-120"/>
                </a:rPr>
                <a:t>電腦開機：點選</a:t>
              </a:r>
              <a:r>
                <a:rPr kumimoji="0" lang="en-US" altLang="zh-TW" sz="2000" b="1" dirty="0">
                  <a:solidFill>
                    <a:schemeClr val="tx1"/>
                  </a:solidFill>
                  <a:latin typeface="微軟正黑體" panose="020B0604030504040204" pitchFamily="34" charset="-120"/>
                  <a:ea typeface="微軟正黑體" panose="020B0604030504040204" pitchFamily="34" charset="-120"/>
                </a:rPr>
                <a:t>ON</a:t>
              </a:r>
              <a:r>
                <a:rPr kumimoji="0" lang="zh-TW" altLang="en-US" sz="2000" b="1" dirty="0">
                  <a:solidFill>
                    <a:schemeClr val="tx1"/>
                  </a:solidFill>
                  <a:latin typeface="微軟正黑體" panose="020B0604030504040204" pitchFamily="34" charset="-120"/>
                  <a:ea typeface="微軟正黑體" panose="020B0604030504040204" pitchFamily="34" charset="-120"/>
                </a:rPr>
                <a:t>，開啟電腦</a:t>
              </a: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Wingdings" panose="05000000000000000000" pitchFamily="2" charset="2"/>
                <a:buChar char="ü"/>
                <a:defRPr/>
              </a:pP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Wingdings" panose="05000000000000000000" pitchFamily="2" charset="2"/>
                <a:buChar char="ü"/>
                <a:defRPr/>
              </a:pPr>
              <a:r>
                <a:rPr kumimoji="0" lang="zh-TW" altLang="en-US" sz="2000" b="1" dirty="0">
                  <a:solidFill>
                    <a:schemeClr val="tx1"/>
                  </a:solidFill>
                  <a:latin typeface="微軟正黑體" panose="020B0604030504040204" pitchFamily="34" charset="-120"/>
                  <a:ea typeface="微軟正黑體" panose="020B0604030504040204" pitchFamily="34" charset="-120"/>
                </a:rPr>
                <a:t>設定投影機與投影布幕：兩旁投影機與投影布幕皆以控制螢幕按鍵控制</a:t>
              </a: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Wingdings" panose="05000000000000000000" pitchFamily="2" charset="2"/>
                <a:buChar char="ü"/>
                <a:defRPr/>
              </a:pP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Wingdings" panose="05000000000000000000" pitchFamily="2" charset="2"/>
                <a:buChar char="ü"/>
                <a:defRPr/>
              </a:pPr>
              <a:r>
                <a:rPr kumimoji="0" lang="zh-TW" altLang="en-US" sz="2000" b="1" dirty="0">
                  <a:solidFill>
                    <a:schemeClr val="tx1"/>
                  </a:solidFill>
                  <a:latin typeface="微軟正黑體" panose="020B0604030504040204" pitchFamily="34" charset="-120"/>
                  <a:ea typeface="微軟正黑體" panose="020B0604030504040204" pitchFamily="34" charset="-120"/>
                </a:rPr>
                <a:t>教室燈光照明設備也可自行手動調整</a:t>
              </a: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a:p>
              <a:pPr fontAlgn="auto">
                <a:spcBef>
                  <a:spcPts val="0"/>
                </a:spcBef>
                <a:spcAft>
                  <a:spcPts val="0"/>
                </a:spcAft>
                <a:defRPr/>
              </a:pP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p:txBody>
        </p:sp>
        <p:sp>
          <p:nvSpPr>
            <p:cNvPr id="8" name="矩形 7"/>
            <p:cNvSpPr/>
            <p:nvPr/>
          </p:nvSpPr>
          <p:spPr>
            <a:xfrm>
              <a:off x="221759" y="5016135"/>
              <a:ext cx="2081231" cy="503688"/>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kumimoji="0" lang="en-US" altLang="zh-TW" sz="2800" b="1" dirty="0">
                  <a:solidFill>
                    <a:schemeClr val="tx1"/>
                  </a:solidFill>
                  <a:latin typeface="微軟正黑體" panose="020B0604030504040204" pitchFamily="34" charset="-120"/>
                  <a:ea typeface="微軟正黑體" panose="020B0604030504040204" pitchFamily="34" charset="-120"/>
                </a:rPr>
                <a:t>STEP   2</a:t>
              </a:r>
              <a:endParaRPr kumimoji="0" lang="zh-TW" altLang="en-US" sz="2800" b="1" dirty="0">
                <a:solidFill>
                  <a:schemeClr val="tx1"/>
                </a:solidFill>
                <a:latin typeface="微軟正黑體" panose="020B0604030504040204" pitchFamily="34" charset="-120"/>
                <a:ea typeface="微軟正黑體" panose="020B0604030504040204" pitchFamily="34" charset="-120"/>
              </a:endParaRPr>
            </a:p>
          </p:txBody>
        </p:sp>
      </p:grpSp>
      <p:sp>
        <p:nvSpPr>
          <p:cNvPr id="9" name="矩形 8"/>
          <p:cNvSpPr/>
          <p:nvPr/>
        </p:nvSpPr>
        <p:spPr>
          <a:xfrm>
            <a:off x="323850" y="4748213"/>
            <a:ext cx="1944688" cy="50482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 name="矩形 1"/>
          <p:cNvSpPr/>
          <p:nvPr/>
        </p:nvSpPr>
        <p:spPr>
          <a:xfrm>
            <a:off x="250825" y="5445125"/>
            <a:ext cx="5905500" cy="1152525"/>
          </a:xfrm>
          <a:prstGeom prst="rect">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 typeface="Wingdings" panose="05000000000000000000" pitchFamily="2" charset="2"/>
              <a:buChar char="ü"/>
              <a:defRPr/>
            </a:pPr>
            <a:r>
              <a:rPr lang="zh-TW" altLang="en-US" b="1" dirty="0">
                <a:solidFill>
                  <a:schemeClr val="tx1"/>
                </a:solidFill>
                <a:latin typeface="微軟正黑體" panose="020B0604030504040204" pitchFamily="34" charset="-120"/>
                <a:ea typeface="微軟正黑體" panose="020B0604030504040204" pitchFamily="34" charset="-120"/>
              </a:rPr>
              <a:t>可選擇於本頁模式操控</a:t>
            </a:r>
            <a:endParaRPr lang="en-US" altLang="zh-TW" b="1" dirty="0">
              <a:solidFill>
                <a:schemeClr val="tx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defRPr/>
            </a:pPr>
            <a:r>
              <a:rPr lang="zh-TW" altLang="en-US" b="1" dirty="0">
                <a:solidFill>
                  <a:schemeClr val="tx1"/>
                </a:solidFill>
                <a:latin typeface="微軟正黑體" panose="020B0604030504040204" pitchFamily="34" charset="-120"/>
                <a:ea typeface="微軟正黑體" panose="020B0604030504040204" pitchFamily="34" charset="-120"/>
              </a:rPr>
              <a:t>或點選“下一頁”進入多媒體教學模式切換</a:t>
            </a:r>
          </a:p>
        </p:txBody>
      </p:sp>
      <p:sp>
        <p:nvSpPr>
          <p:cNvPr id="10" name="矩形 9"/>
          <p:cNvSpPr/>
          <p:nvPr/>
        </p:nvSpPr>
        <p:spPr>
          <a:xfrm>
            <a:off x="1187624" y="287561"/>
            <a:ext cx="6732240"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普通教學館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化講桌使用步驟</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課前準備</a:t>
            </a:r>
          </a:p>
        </p:txBody>
      </p:sp>
    </p:spTree>
    <p:extLst>
      <p:ext uri="{BB962C8B-B14F-4D97-AF65-F5344CB8AC3E}">
        <p14:creationId xmlns:p14="http://schemas.microsoft.com/office/powerpoint/2010/main" val="2262961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457200" y="476672"/>
            <a:ext cx="8229600" cy="1252728"/>
          </a:xfrm>
        </p:spPr>
        <p:txBody>
          <a:bodyPr/>
          <a:lstStyle/>
          <a:p>
            <a:r>
              <a:rPr lang="zh-TW" altLang="en-US" dirty="0" smtClean="0">
                <a:latin typeface="微軟正黑體" panose="020B0604030504040204" pitchFamily="34" charset="-120"/>
                <a:ea typeface="微軟正黑體" panose="020B0604030504040204" pitchFamily="34" charset="-120"/>
              </a:rPr>
              <a:t>夏季學院行政團隊</a:t>
            </a:r>
            <a:endParaRPr lang="zh-TW" altLang="en-US" dirty="0">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idx="4294967295"/>
          </p:nvPr>
        </p:nvSpPr>
        <p:spPr>
          <a:xfrm>
            <a:off x="683568" y="2780928"/>
            <a:ext cx="7407275" cy="3672408"/>
          </a:xfrm>
        </p:spPr>
        <p:txBody>
          <a:bodyPr>
            <a:normAutofit/>
          </a:bodyPr>
          <a:lstStyle/>
          <a:p>
            <a:pPr marL="0" indent="0" algn="ctr">
              <a:buNone/>
              <a:defRPr/>
            </a:pPr>
            <a:r>
              <a:rPr lang="zh-TW" altLang="en-US" dirty="0" smtClean="0">
                <a:latin typeface="微軟正黑體" panose="020B0604030504040204" pitchFamily="34" charset="-120"/>
                <a:ea typeface="微軟正黑體" panose="020B0604030504040204" pitchFamily="34" charset="-120"/>
              </a:rPr>
              <a:t>薛雅卉 </a:t>
            </a:r>
            <a:r>
              <a:rPr lang="en-US" altLang="zh-TW" dirty="0" smtClean="0">
                <a:latin typeface="微軟正黑體" panose="020B0604030504040204" pitchFamily="34" charset="-120"/>
                <a:ea typeface="微軟正黑體" panose="020B0604030504040204" pitchFamily="34" charset="-120"/>
              </a:rPr>
              <a:t>02-33663367#593</a:t>
            </a:r>
          </a:p>
          <a:p>
            <a:pPr marL="0" indent="0" algn="ctr">
              <a:buNone/>
              <a:defRPr/>
            </a:pPr>
            <a:r>
              <a:rPr lang="zh-TW" altLang="en-US" dirty="0" smtClean="0">
                <a:latin typeface="微軟正黑體" panose="020B0604030504040204" pitchFamily="34" charset="-120"/>
                <a:ea typeface="微軟正黑體" panose="020B0604030504040204" pitchFamily="34" charset="-120"/>
              </a:rPr>
              <a:t>連思婷 </a:t>
            </a:r>
            <a:r>
              <a:rPr lang="en-US" altLang="zh-TW" dirty="0" smtClean="0">
                <a:latin typeface="微軟正黑體" panose="020B0604030504040204" pitchFamily="34" charset="-120"/>
                <a:ea typeface="微軟正黑體" panose="020B0604030504040204" pitchFamily="34" charset="-120"/>
              </a:rPr>
              <a:t>02-33663367#594</a:t>
            </a:r>
          </a:p>
          <a:p>
            <a:pPr marL="0" indent="0" algn="ctr">
              <a:buNone/>
              <a:defRPr/>
            </a:pPr>
            <a:r>
              <a:rPr lang="zh-TW" altLang="en-US" dirty="0" smtClean="0">
                <a:latin typeface="微軟正黑體" panose="020B0604030504040204" pitchFamily="34" charset="-120"/>
                <a:ea typeface="微軟正黑體" panose="020B0604030504040204" pitchFamily="34" charset="-120"/>
              </a:rPr>
              <a:t>張元嘉 </a:t>
            </a:r>
            <a:r>
              <a:rPr lang="en-US" altLang="zh-TW" dirty="0" smtClean="0">
                <a:latin typeface="微軟正黑體" panose="020B0604030504040204" pitchFamily="34" charset="-120"/>
                <a:ea typeface="微軟正黑體" panose="020B0604030504040204" pitchFamily="34" charset="-120"/>
              </a:rPr>
              <a:t>02-33663367#595</a:t>
            </a:r>
            <a:endParaRPr lang="en-US" altLang="zh-TW" dirty="0">
              <a:latin typeface="微軟正黑體" panose="020B0604030504040204" pitchFamily="34" charset="-120"/>
              <a:ea typeface="微軟正黑體" panose="020B0604030504040204" pitchFamily="34" charset="-120"/>
            </a:endParaRPr>
          </a:p>
          <a:p>
            <a:pPr marL="0" indent="0" algn="ctr">
              <a:buNone/>
              <a:defRPr/>
            </a:pPr>
            <a:r>
              <a:rPr lang="en-US" altLang="zh-TW" dirty="0" smtClean="0">
                <a:latin typeface="微軟正黑體" panose="020B0604030504040204" pitchFamily="34" charset="-120"/>
                <a:ea typeface="微軟正黑體" panose="020B0604030504040204" pitchFamily="34" charset="-120"/>
              </a:rPr>
              <a:t>n2summerntu@gmail.com</a:t>
            </a:r>
          </a:p>
          <a:p>
            <a:pPr marL="0" indent="0" algn="ctr">
              <a:buNone/>
              <a:defRPr/>
            </a:pPr>
            <a:r>
              <a:rPr lang="zh-TW" altLang="en-US" dirty="0" smtClean="0">
                <a:latin typeface="微軟正黑體" panose="020B0604030504040204" pitchFamily="34" charset="-120"/>
                <a:ea typeface="微軟正黑體" panose="020B0604030504040204" pitchFamily="34" charset="-120"/>
              </a:rPr>
              <a:t>臺大博雅教學館</a:t>
            </a:r>
            <a:r>
              <a:rPr lang="en-US" altLang="zh-TW" dirty="0" smtClean="0">
                <a:latin typeface="微軟正黑體" panose="020B0604030504040204" pitchFamily="34" charset="-120"/>
                <a:ea typeface="微軟正黑體" panose="020B0604030504040204" pitchFamily="34" charset="-120"/>
              </a:rPr>
              <a:t>5</a:t>
            </a:r>
            <a:r>
              <a:rPr lang="zh-TW" altLang="en-US" dirty="0" smtClean="0">
                <a:latin typeface="微軟正黑體" panose="020B0604030504040204" pitchFamily="34" charset="-120"/>
                <a:ea typeface="微軟正黑體" panose="020B0604030504040204" pitchFamily="34" charset="-120"/>
              </a:rPr>
              <a:t>樓教學發展中心</a:t>
            </a:r>
            <a:endParaRPr lang="en-US" altLang="zh-TW" dirty="0">
              <a:latin typeface="微軟正黑體" panose="020B0604030504040204" pitchFamily="34" charset="-120"/>
              <a:ea typeface="微軟正黑體" panose="020B0604030504040204" pitchFamily="34" charset="-120"/>
            </a:endParaRPr>
          </a:p>
          <a:p>
            <a:pPr>
              <a:lnSpc>
                <a:spcPct val="150000"/>
              </a:lnSpc>
            </a:pPr>
            <a:endParaRPr lang="en-US" altLang="zh-TW" dirty="0">
              <a:solidFill>
                <a:srgbClr val="C00000"/>
              </a:solidFill>
              <a:latin typeface="微軟正黑體" panose="020B0604030504040204" pitchFamily="34" charset="-120"/>
              <a:ea typeface="微軟正黑體" panose="020B0604030504040204" pitchFamily="34" charset="-120"/>
            </a:endParaRPr>
          </a:p>
          <a:p>
            <a:pPr>
              <a:lnSpc>
                <a:spcPct val="150000"/>
              </a:lnSpc>
            </a:pPr>
            <a:endParaRPr lang="en-US" altLang="zh-TW" dirty="0">
              <a:solidFill>
                <a:srgbClr val="C00000"/>
              </a:solidFill>
              <a:latin typeface="華康超明體(P)" panose="02020C00000000000000" pitchFamily="18" charset="-120"/>
              <a:ea typeface="華康超明體(P)" panose="02020C00000000000000" pitchFamily="18" charset="-120"/>
            </a:endParaRPr>
          </a:p>
          <a:p>
            <a:pPr>
              <a:lnSpc>
                <a:spcPct val="150000"/>
              </a:lnSpc>
            </a:pPr>
            <a:endParaRPr lang="en-US" altLang="zh-TW" dirty="0" smtClean="0">
              <a:solidFill>
                <a:srgbClr val="C00000"/>
              </a:solidFill>
              <a:latin typeface="華康超明體(P)" panose="02020C00000000000000" pitchFamily="18" charset="-120"/>
              <a:ea typeface="華康超明體(P)" panose="02020C00000000000000" pitchFamily="18" charset="-120"/>
            </a:endParaRPr>
          </a:p>
          <a:p>
            <a:endParaRPr lang="zh-TW" altLang="en-US" dirty="0"/>
          </a:p>
        </p:txBody>
      </p:sp>
    </p:spTree>
    <p:extLst>
      <p:ext uri="{BB962C8B-B14F-4D97-AF65-F5344CB8AC3E}">
        <p14:creationId xmlns:p14="http://schemas.microsoft.com/office/powerpoint/2010/main" val="36228098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1" descr="普通 (1).JPG">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7544" y="952992"/>
            <a:ext cx="8280920" cy="3941524"/>
          </a:xfrm>
          <a:prstGeom prst="rect">
            <a:avLst/>
          </a:prstGeom>
          <a:ln>
            <a:noFill/>
          </a:ln>
          <a:effectLst>
            <a:softEdge rad="112500"/>
          </a:effectLst>
        </p:spPr>
      </p:pic>
      <p:grpSp>
        <p:nvGrpSpPr>
          <p:cNvPr id="10244" name="群組 12"/>
          <p:cNvGrpSpPr>
            <a:grpSpLocks/>
          </p:cNvGrpSpPr>
          <p:nvPr/>
        </p:nvGrpSpPr>
        <p:grpSpPr bwMode="auto">
          <a:xfrm>
            <a:off x="250825" y="4953000"/>
            <a:ext cx="8259763" cy="1438275"/>
            <a:chOff x="5046295" y="1484784"/>
            <a:chExt cx="3918193" cy="1437201"/>
          </a:xfrm>
        </p:grpSpPr>
        <p:sp>
          <p:nvSpPr>
            <p:cNvPr id="7" name="矩形 6"/>
            <p:cNvSpPr/>
            <p:nvPr/>
          </p:nvSpPr>
          <p:spPr>
            <a:xfrm>
              <a:off x="5292547" y="1916262"/>
              <a:ext cx="3671941" cy="10057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kumimoji="0" lang="zh-TW" altLang="en-US" sz="2000" b="1" dirty="0">
                  <a:solidFill>
                    <a:schemeClr val="tx1"/>
                  </a:solidFill>
                  <a:latin typeface="微軟正黑體" panose="020B0604030504040204" pitchFamily="34" charset="-120"/>
                  <a:ea typeface="微軟正黑體" panose="020B0604030504040204" pitchFamily="34" charset="-120"/>
                </a:rPr>
                <a:t>點選</a:t>
              </a:r>
              <a:r>
                <a:rPr kumimoji="0" lang="en-US" altLang="zh-TW" sz="2000" b="1" dirty="0">
                  <a:solidFill>
                    <a:schemeClr val="tx1"/>
                  </a:solidFill>
                  <a:latin typeface="微軟正黑體" panose="020B0604030504040204" pitchFamily="34" charset="-120"/>
                  <a:ea typeface="微軟正黑體" panose="020B0604030504040204" pitchFamily="34" charset="-120"/>
                </a:rPr>
                <a:t>E</a:t>
              </a:r>
              <a:r>
                <a:rPr kumimoji="0" lang="zh-TW" altLang="en-US" sz="2000" b="1" dirty="0">
                  <a:solidFill>
                    <a:schemeClr val="tx1"/>
                  </a:solidFill>
                  <a:latin typeface="微軟正黑體" panose="020B0604030504040204" pitchFamily="34" charset="-120"/>
                  <a:ea typeface="微軟正黑體" panose="020B0604030504040204" pitchFamily="34" charset="-120"/>
                </a:rPr>
                <a:t>化講桌</a:t>
              </a:r>
              <a:r>
                <a:rPr kumimoji="0" lang="en-US" altLang="zh-TW" sz="2000" b="1" dirty="0">
                  <a:solidFill>
                    <a:schemeClr val="tx1"/>
                  </a:solidFill>
                  <a:latin typeface="微軟正黑體" panose="020B0604030504040204" pitchFamily="34" charset="-120"/>
                  <a:ea typeface="微軟正黑體" panose="020B0604030504040204" pitchFamily="34" charset="-120"/>
                </a:rPr>
                <a:t>(PC  MODE)</a:t>
              </a:r>
              <a:r>
                <a:rPr kumimoji="0" lang="zh-TW" altLang="en-US" sz="2000" b="1" dirty="0">
                  <a:solidFill>
                    <a:schemeClr val="tx1"/>
                  </a:solidFill>
                  <a:latin typeface="微軟正黑體" panose="020B0604030504040204" pitchFamily="34" charset="-120"/>
                  <a:ea typeface="微軟正黑體" panose="020B0604030504040204" pitchFamily="34" charset="-120"/>
                </a:rPr>
                <a:t>  開始使用</a:t>
              </a:r>
            </a:p>
          </p:txBody>
        </p:sp>
        <p:sp>
          <p:nvSpPr>
            <p:cNvPr id="8" name="矩形 7"/>
            <p:cNvSpPr/>
            <p:nvPr/>
          </p:nvSpPr>
          <p:spPr>
            <a:xfrm>
              <a:off x="5046295" y="1484784"/>
              <a:ext cx="2081469" cy="504448"/>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kumimoji="0" lang="en-US" altLang="zh-TW" sz="2800" b="1" dirty="0">
                  <a:solidFill>
                    <a:schemeClr val="tx1"/>
                  </a:solidFill>
                </a:rPr>
                <a:t>STEP   2</a:t>
              </a:r>
              <a:endParaRPr kumimoji="0" lang="zh-TW" altLang="en-US" sz="2800" b="1" dirty="0">
                <a:solidFill>
                  <a:schemeClr val="tx1"/>
                </a:solidFill>
              </a:endParaRPr>
            </a:p>
          </p:txBody>
        </p:sp>
      </p:grpSp>
      <p:sp>
        <p:nvSpPr>
          <p:cNvPr id="9" name="圓角矩形 8"/>
          <p:cNvSpPr/>
          <p:nvPr/>
        </p:nvSpPr>
        <p:spPr bwMode="auto">
          <a:xfrm>
            <a:off x="1476375" y="1773238"/>
            <a:ext cx="1943100" cy="1368425"/>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0" name="矩形 9"/>
          <p:cNvSpPr/>
          <p:nvPr/>
        </p:nvSpPr>
        <p:spPr>
          <a:xfrm>
            <a:off x="1187624" y="287561"/>
            <a:ext cx="6732240"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普通教學館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化講桌使用步驟</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課前準備</a:t>
            </a:r>
          </a:p>
        </p:txBody>
      </p:sp>
    </p:spTree>
    <p:extLst>
      <p:ext uri="{BB962C8B-B14F-4D97-AF65-F5344CB8AC3E}">
        <p14:creationId xmlns:p14="http://schemas.microsoft.com/office/powerpoint/2010/main" val="3606710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5496" y="935416"/>
            <a:ext cx="5422019" cy="3645712"/>
          </a:xfrm>
          <a:effectLst>
            <a:softEdge rad="112500"/>
          </a:effectLst>
        </p:spPr>
      </p:pic>
      <p:pic>
        <p:nvPicPr>
          <p:cNvPr id="6" name="圖片 1" descr="普通 (1).JPG">
            <a:hlinkClick r:id="rId4" action="ppaction://hlinksldjump"/>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4048" y="1367464"/>
            <a:ext cx="4176464" cy="2952328"/>
          </a:xfrm>
          <a:prstGeom prst="rect">
            <a:avLst/>
          </a:prstGeom>
          <a:ln>
            <a:noFill/>
          </a:ln>
          <a:effectLst>
            <a:softEdge rad="112500"/>
          </a:effectLst>
        </p:spPr>
      </p:pic>
      <p:grpSp>
        <p:nvGrpSpPr>
          <p:cNvPr id="11269" name="群組 12"/>
          <p:cNvGrpSpPr>
            <a:grpSpLocks/>
          </p:cNvGrpSpPr>
          <p:nvPr/>
        </p:nvGrpSpPr>
        <p:grpSpPr bwMode="auto">
          <a:xfrm>
            <a:off x="249238" y="4725119"/>
            <a:ext cx="8261350" cy="1800225"/>
            <a:chOff x="5045344" y="1768315"/>
            <a:chExt cx="3919144" cy="1153670"/>
          </a:xfrm>
        </p:grpSpPr>
        <p:sp>
          <p:nvSpPr>
            <p:cNvPr id="8" name="矩形 7"/>
            <p:cNvSpPr/>
            <p:nvPr/>
          </p:nvSpPr>
          <p:spPr>
            <a:xfrm>
              <a:off x="5292362" y="1915830"/>
              <a:ext cx="3672126" cy="100615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kumimoji="0" lang="zh-TW" altLang="en-US" sz="2000" b="1" dirty="0">
                  <a:solidFill>
                    <a:schemeClr val="tx1"/>
                  </a:solidFill>
                  <a:latin typeface="微軟正黑體" panose="020B0604030504040204" pitchFamily="34" charset="-120"/>
                  <a:ea typeface="微軟正黑體" panose="020B0604030504040204" pitchFamily="34" charset="-120"/>
                </a:rPr>
                <a:t>每次課程結束時，請點選下課模式，並確認投影機關閉，投影布幕上升收起，電腦關機，空調與照明設備皆關閉。</a:t>
              </a:r>
            </a:p>
          </p:txBody>
        </p:sp>
        <p:sp>
          <p:nvSpPr>
            <p:cNvPr id="9" name="矩形 8"/>
            <p:cNvSpPr/>
            <p:nvPr/>
          </p:nvSpPr>
          <p:spPr>
            <a:xfrm>
              <a:off x="5045344" y="1768315"/>
              <a:ext cx="2081575" cy="296048"/>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kumimoji="0" lang="en-US" altLang="zh-TW" sz="2800" b="1" dirty="0">
                  <a:solidFill>
                    <a:schemeClr val="tx1"/>
                  </a:solidFill>
                </a:rPr>
                <a:t>STEP   3</a:t>
              </a:r>
              <a:endParaRPr kumimoji="0" lang="zh-TW" altLang="en-US" sz="2800" b="1" dirty="0">
                <a:solidFill>
                  <a:schemeClr val="tx1"/>
                </a:solidFill>
              </a:endParaRPr>
            </a:p>
          </p:txBody>
        </p:sp>
      </p:grpSp>
      <p:sp>
        <p:nvSpPr>
          <p:cNvPr id="10" name="圓角矩形 9"/>
          <p:cNvSpPr/>
          <p:nvPr/>
        </p:nvSpPr>
        <p:spPr bwMode="auto">
          <a:xfrm>
            <a:off x="6948488" y="2844062"/>
            <a:ext cx="1223962" cy="1116013"/>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1" name="圓角矩形 10"/>
          <p:cNvSpPr/>
          <p:nvPr/>
        </p:nvSpPr>
        <p:spPr bwMode="auto">
          <a:xfrm>
            <a:off x="3419475" y="3815612"/>
            <a:ext cx="1657350" cy="647700"/>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2" name="矩形 11"/>
          <p:cNvSpPr/>
          <p:nvPr/>
        </p:nvSpPr>
        <p:spPr>
          <a:xfrm>
            <a:off x="1187624" y="287561"/>
            <a:ext cx="6732240"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普通教學館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化講桌使用步驟</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課後關機</a:t>
            </a:r>
          </a:p>
        </p:txBody>
      </p:sp>
    </p:spTree>
    <p:extLst>
      <p:ext uri="{BB962C8B-B14F-4D97-AF65-F5344CB8AC3E}">
        <p14:creationId xmlns:p14="http://schemas.microsoft.com/office/powerpoint/2010/main" val="2976551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908050"/>
            <a:ext cx="3736975" cy="576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468313" y="1016000"/>
            <a:ext cx="3671887" cy="5545138"/>
          </a:xfrm>
          <a:prstGeom prst="rect">
            <a:avLst/>
          </a:prstGeom>
        </p:spPr>
        <p:style>
          <a:lnRef idx="3">
            <a:schemeClr val="lt1"/>
          </a:lnRef>
          <a:fillRef idx="1">
            <a:schemeClr val="accent6"/>
          </a:fillRef>
          <a:effectRef idx="1">
            <a:schemeClr val="accent6"/>
          </a:effectRef>
          <a:fontRef idx="minor">
            <a:schemeClr val="lt1"/>
          </a:fontRef>
        </p:style>
        <p:txBody>
          <a:bodyPr anchor="ctr"/>
          <a:lstStyle/>
          <a:p>
            <a:pPr fontAlgn="auto">
              <a:spcBef>
                <a:spcPts val="0"/>
              </a:spcBef>
              <a:spcAft>
                <a:spcPts val="0"/>
              </a:spcAft>
              <a:defRPr/>
            </a:pPr>
            <a:r>
              <a:rPr kumimoji="0" lang="zh-TW" altLang="en-US" sz="4400" dirty="0">
                <a:solidFill>
                  <a:schemeClr val="tx1"/>
                </a:solidFill>
                <a:latin typeface="微軟正黑體" panose="020B0604030504040204" pitchFamily="34" charset="-120"/>
                <a:ea typeface="微軟正黑體" panose="020B0604030504040204" pitchFamily="34" charset="-120"/>
              </a:rPr>
              <a:t>教室硬體設備</a:t>
            </a:r>
            <a:r>
              <a:rPr kumimoji="0" lang="zh-TW" altLang="en-US" sz="4400" dirty="0">
                <a:solidFill>
                  <a:srgbClr val="FF0000"/>
                </a:solidFill>
                <a:latin typeface="微軟正黑體" panose="020B0604030504040204" pitchFamily="34" charset="-120"/>
                <a:ea typeface="微軟正黑體" panose="020B0604030504040204" pitchFamily="34" charset="-120"/>
              </a:rPr>
              <a:t>狀況排除</a:t>
            </a:r>
            <a:r>
              <a:rPr kumimoji="0" lang="zh-TW" altLang="en-US" sz="4400" dirty="0">
                <a:solidFill>
                  <a:schemeClr val="tx1"/>
                </a:solidFill>
                <a:latin typeface="微軟正黑體" panose="020B0604030504040204" pitchFamily="34" charset="-120"/>
                <a:ea typeface="微軟正黑體" panose="020B0604030504040204" pitchFamily="34" charset="-120"/>
              </a:rPr>
              <a:t>，</a:t>
            </a:r>
            <a:endParaRPr kumimoji="0" lang="en-US" altLang="zh-TW" sz="4400" dirty="0">
              <a:solidFill>
                <a:schemeClr val="tx1"/>
              </a:solidFill>
              <a:latin typeface="微軟正黑體" panose="020B0604030504040204" pitchFamily="34" charset="-120"/>
              <a:ea typeface="微軟正黑體" panose="020B0604030504040204" pitchFamily="34" charset="-120"/>
            </a:endParaRPr>
          </a:p>
          <a:p>
            <a:pPr fontAlgn="auto">
              <a:spcBef>
                <a:spcPts val="0"/>
              </a:spcBef>
              <a:spcAft>
                <a:spcPts val="0"/>
              </a:spcAft>
              <a:defRPr/>
            </a:pPr>
            <a:endParaRPr kumimoji="0" lang="en-US" altLang="zh-TW" sz="4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kumimoji="0" lang="zh-TW" altLang="en-US" sz="4400" dirty="0">
                <a:solidFill>
                  <a:schemeClr val="tx1"/>
                </a:solidFill>
                <a:latin typeface="微軟正黑體" panose="020B0604030504040204" pitchFamily="34" charset="-120"/>
                <a:ea typeface="微軟正黑體" panose="020B0604030504040204" pitchFamily="34" charset="-120"/>
              </a:rPr>
              <a:t>皆請直接拿起對講機聯絡</a:t>
            </a:r>
            <a:r>
              <a:rPr kumimoji="0" lang="zh-TW" altLang="en-US" sz="4400" dirty="0">
                <a:solidFill>
                  <a:srgbClr val="002060"/>
                </a:solidFill>
                <a:latin typeface="微軟正黑體" panose="020B0604030504040204" pitchFamily="34" charset="-120"/>
                <a:ea typeface="微軟正黑體" panose="020B0604030504040204" pitchFamily="34" charset="-120"/>
              </a:rPr>
              <a:t>中控</a:t>
            </a:r>
            <a:r>
              <a:rPr kumimoji="0" lang="zh-TW" altLang="en-US" sz="4400" dirty="0" smtClean="0">
                <a:solidFill>
                  <a:srgbClr val="002060"/>
                </a:solidFill>
                <a:latin typeface="微軟正黑體" panose="020B0604030504040204" pitchFamily="34" charset="-120"/>
                <a:ea typeface="微軟正黑體" panose="020B0604030504040204" pitchFamily="34" charset="-120"/>
              </a:rPr>
              <a:t>室</a:t>
            </a:r>
            <a:r>
              <a:rPr lang="zh-TW" altLang="en-US" sz="4400" dirty="0" smtClean="0">
                <a:solidFill>
                  <a:srgbClr val="002060"/>
                </a:solidFill>
                <a:latin typeface="微軟正黑體" panose="020B0604030504040204" pitchFamily="34" charset="-120"/>
                <a:ea typeface="微軟正黑體" panose="020B0604030504040204" pitchFamily="34" charset="-120"/>
              </a:rPr>
              <a:t>人</a:t>
            </a:r>
            <a:r>
              <a:rPr lang="zh-TW" altLang="en-US" sz="4400" dirty="0">
                <a:solidFill>
                  <a:srgbClr val="002060"/>
                </a:solidFill>
                <a:latin typeface="微軟正黑體" panose="020B0604030504040204" pitchFamily="34" charset="-120"/>
                <a:ea typeface="微軟正黑體" panose="020B0604030504040204" pitchFamily="34" charset="-120"/>
              </a:rPr>
              <a:t>員</a:t>
            </a:r>
            <a:r>
              <a:rPr kumimoji="0" lang="zh-TW" altLang="en-US" sz="4400" dirty="0" smtClean="0">
                <a:solidFill>
                  <a:schemeClr val="tx1"/>
                </a:solidFill>
                <a:latin typeface="微軟正黑體" panose="020B0604030504040204" pitchFamily="34" charset="-120"/>
                <a:ea typeface="微軟正黑體" panose="020B0604030504040204" pitchFamily="34" charset="-120"/>
              </a:rPr>
              <a:t>。</a:t>
            </a:r>
            <a:endParaRPr kumimoji="0" lang="zh-TW" altLang="en-US" sz="4400" dirty="0">
              <a:solidFill>
                <a:schemeClr val="tx1"/>
              </a:solidFill>
              <a:latin typeface="微軟正黑體" panose="020B0604030504040204" pitchFamily="34" charset="-120"/>
              <a:ea typeface="微軟正黑體" panose="020B0604030504040204" pitchFamily="34" charset="-120"/>
            </a:endParaRPr>
          </a:p>
        </p:txBody>
      </p:sp>
      <p:sp>
        <p:nvSpPr>
          <p:cNvPr id="7" name="矩形 6"/>
          <p:cNvSpPr/>
          <p:nvPr/>
        </p:nvSpPr>
        <p:spPr>
          <a:xfrm>
            <a:off x="323528" y="215553"/>
            <a:ext cx="9139238"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普通教學館     教室硬體設備疑問請詢問中控室</a:t>
            </a:r>
          </a:p>
        </p:txBody>
      </p:sp>
    </p:spTree>
    <p:extLst>
      <p:ext uri="{BB962C8B-B14F-4D97-AF65-F5344CB8AC3E}">
        <p14:creationId xmlns:p14="http://schemas.microsoft.com/office/powerpoint/2010/main" val="9724145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內容版面配置區 1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527524" y="3359232"/>
            <a:ext cx="2481072" cy="3310128"/>
          </a:xfrm>
          <a:effectLst>
            <a:softEdge rad="112500"/>
          </a:effectLst>
        </p:spPr>
      </p:pic>
      <p:pic>
        <p:nvPicPr>
          <p:cNvPr id="17" name="內容版面配置區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179512" y="911894"/>
            <a:ext cx="4536504" cy="57574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0" y="143545"/>
            <a:ext cx="9139238"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博雅教學館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化講桌周邊設備</a:t>
            </a:r>
          </a:p>
        </p:txBody>
      </p:sp>
      <p:sp>
        <p:nvSpPr>
          <p:cNvPr id="14341" name="文字方塊 14"/>
          <p:cNvSpPr txBox="1">
            <a:spLocks noChangeArrowheads="1"/>
          </p:cNvSpPr>
          <p:nvPr/>
        </p:nvSpPr>
        <p:spPr bwMode="auto">
          <a:xfrm>
            <a:off x="1511300" y="2060575"/>
            <a:ext cx="1871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800" dirty="0">
                <a:solidFill>
                  <a:srgbClr val="FFFF00"/>
                </a:solidFill>
                <a:latin typeface="華康超明體(P)" panose="02020C00000000000000" pitchFamily="18" charset="-120"/>
                <a:ea typeface="華康超明體(P)" panose="02020C00000000000000" pitchFamily="18" charset="-120"/>
              </a:rPr>
              <a:t>電腦螢幕</a:t>
            </a:r>
          </a:p>
        </p:txBody>
      </p:sp>
      <p:sp>
        <p:nvSpPr>
          <p:cNvPr id="14342" name="文字方塊 17"/>
          <p:cNvSpPr txBox="1">
            <a:spLocks noChangeArrowheads="1"/>
          </p:cNvSpPr>
          <p:nvPr/>
        </p:nvSpPr>
        <p:spPr bwMode="auto">
          <a:xfrm>
            <a:off x="8388424" y="5240040"/>
            <a:ext cx="55399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400" dirty="0">
                <a:solidFill>
                  <a:srgbClr val="FFFF00"/>
                </a:solidFill>
                <a:latin typeface="華康超明體(P)" panose="02020C00000000000000" pitchFamily="18" charset="-120"/>
                <a:ea typeface="華康超明體(P)" panose="02020C00000000000000" pitchFamily="18" charset="-120"/>
              </a:rPr>
              <a:t>對講機</a:t>
            </a:r>
          </a:p>
        </p:txBody>
      </p:sp>
      <p:pic>
        <p:nvPicPr>
          <p:cNvPr id="5017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42480" y="767910"/>
            <a:ext cx="3345320" cy="258587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圓角矩形 10"/>
          <p:cNvSpPr/>
          <p:nvPr/>
        </p:nvSpPr>
        <p:spPr bwMode="auto">
          <a:xfrm>
            <a:off x="3203575" y="2420938"/>
            <a:ext cx="1006475" cy="1081087"/>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14345" name="文字方塊 13"/>
          <p:cNvSpPr txBox="1">
            <a:spLocks noChangeArrowheads="1"/>
          </p:cNvSpPr>
          <p:nvPr/>
        </p:nvSpPr>
        <p:spPr bwMode="auto">
          <a:xfrm>
            <a:off x="6084391" y="806797"/>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400" dirty="0">
                <a:solidFill>
                  <a:srgbClr val="FFFF00"/>
                </a:solidFill>
                <a:latin typeface="華康超明體(P)" panose="02020C00000000000000" pitchFamily="18" charset="-120"/>
                <a:ea typeface="華康超明體(P)" panose="02020C00000000000000" pitchFamily="18" charset="-120"/>
              </a:rPr>
              <a:t>控制系統螢幕</a:t>
            </a:r>
          </a:p>
        </p:txBody>
      </p:sp>
      <p:sp>
        <p:nvSpPr>
          <p:cNvPr id="5" name="直線圖說文字 1 4"/>
          <p:cNvSpPr/>
          <p:nvPr/>
        </p:nvSpPr>
        <p:spPr>
          <a:xfrm>
            <a:off x="4841875" y="768350"/>
            <a:ext cx="3259138" cy="2586038"/>
          </a:xfrm>
          <a:prstGeom prst="borderCallout1">
            <a:avLst>
              <a:gd name="adj1" fmla="val 38587"/>
              <a:gd name="adj2" fmla="val -461"/>
              <a:gd name="adj3" fmla="val 84039"/>
              <a:gd name="adj4" fmla="val -30803"/>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4" name="矩形 23"/>
          <p:cNvSpPr/>
          <p:nvPr/>
        </p:nvSpPr>
        <p:spPr>
          <a:xfrm>
            <a:off x="4859338" y="3573463"/>
            <a:ext cx="1728886" cy="287813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kumimoji="0" lang="zh-TW" altLang="en-US" sz="2000" b="1" dirty="0">
                <a:solidFill>
                  <a:schemeClr val="tx1"/>
                </a:solidFill>
                <a:latin typeface="微軟正黑體" panose="020B0604030504040204" pitchFamily="34" charset="-120"/>
                <a:ea typeface="微軟正黑體" panose="020B0604030504040204" pitchFamily="34" charset="-120"/>
              </a:rPr>
              <a:t>筆電投影</a:t>
            </a:r>
            <a:r>
              <a:rPr kumimoji="0" lang="zh-TW" altLang="en-US" sz="2000" b="1" dirty="0" smtClean="0">
                <a:solidFill>
                  <a:schemeClr val="tx1"/>
                </a:solidFill>
                <a:latin typeface="微軟正黑體" panose="020B0604030504040204" pitchFamily="34" charset="-120"/>
                <a:ea typeface="微軟正黑體" panose="020B0604030504040204" pitchFamily="34" charset="-120"/>
              </a:rPr>
              <a:t>接頭</a:t>
            </a:r>
            <a:endParaRPr kumimoji="0" lang="en-US" altLang="zh-TW" sz="2000" b="1" dirty="0" smtClean="0">
              <a:solidFill>
                <a:schemeClr val="tx1"/>
              </a:solidFill>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kumimoji="0" lang="zh-TW" altLang="en-US" sz="2000" b="1" dirty="0" smtClean="0">
                <a:solidFill>
                  <a:schemeClr val="tx1"/>
                </a:solidFill>
                <a:latin typeface="微軟正黑體" panose="020B0604030504040204" pitchFamily="34" charset="-120"/>
                <a:ea typeface="微軟正黑體" panose="020B0604030504040204" pitchFamily="34" charset="-120"/>
              </a:rPr>
              <a:t>音</a:t>
            </a:r>
            <a:r>
              <a:rPr kumimoji="0" lang="zh-TW" altLang="en-US" sz="2000" b="1" dirty="0">
                <a:solidFill>
                  <a:schemeClr val="tx1"/>
                </a:solidFill>
                <a:latin typeface="微軟正黑體" panose="020B0604030504040204" pitchFamily="34" charset="-120"/>
                <a:ea typeface="微軟正黑體" panose="020B0604030504040204" pitchFamily="34" charset="-120"/>
              </a:rPr>
              <a:t>源</a:t>
            </a:r>
            <a:r>
              <a:rPr kumimoji="0" lang="zh-TW" altLang="en-US" sz="2000" b="1" dirty="0" smtClean="0">
                <a:solidFill>
                  <a:schemeClr val="tx1"/>
                </a:solidFill>
                <a:latin typeface="微軟正黑體" panose="020B0604030504040204" pitchFamily="34" charset="-120"/>
                <a:ea typeface="微軟正黑體" panose="020B0604030504040204" pitchFamily="34" charset="-120"/>
              </a:rPr>
              <a:t>接頭</a:t>
            </a:r>
            <a:endParaRPr kumimoji="0" lang="en-US" altLang="zh-TW" sz="2000" b="1" dirty="0" smtClean="0">
              <a:solidFill>
                <a:schemeClr val="tx1"/>
              </a:solidFill>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kumimoji="0" lang="en-US" altLang="zh-TW" sz="2000" b="1" dirty="0" smtClean="0">
                <a:solidFill>
                  <a:schemeClr val="tx1"/>
                </a:solidFill>
                <a:latin typeface="微軟正黑體" panose="020B0604030504040204" pitchFamily="34" charset="-120"/>
                <a:ea typeface="微軟正黑體" panose="020B0604030504040204" pitchFamily="34" charset="-120"/>
              </a:rPr>
              <a:t>USB</a:t>
            </a:r>
            <a:r>
              <a:rPr kumimoji="0" lang="zh-TW" altLang="en-US" sz="2000" b="1" dirty="0" smtClean="0">
                <a:solidFill>
                  <a:schemeClr val="tx1"/>
                </a:solidFill>
                <a:latin typeface="微軟正黑體" panose="020B0604030504040204" pitchFamily="34" charset="-120"/>
                <a:ea typeface="微軟正黑體" panose="020B0604030504040204" pitchFamily="34" charset="-120"/>
              </a:rPr>
              <a:t>插座</a:t>
            </a:r>
            <a:endParaRPr kumimoji="0" lang="en-US" altLang="zh-TW" sz="2000" b="1" dirty="0" smtClean="0">
              <a:solidFill>
                <a:schemeClr val="tx1"/>
              </a:solidFill>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kumimoji="0" lang="zh-TW" altLang="en-US" sz="2000" b="1" dirty="0" smtClean="0">
                <a:solidFill>
                  <a:schemeClr val="tx1"/>
                </a:solidFill>
                <a:latin typeface="微軟正黑體" panose="020B0604030504040204" pitchFamily="34" charset="-120"/>
                <a:ea typeface="微軟正黑體" panose="020B0604030504040204" pitchFamily="34" charset="-120"/>
              </a:rPr>
              <a:t>光碟機</a:t>
            </a:r>
            <a:r>
              <a:rPr kumimoji="0" lang="zh-TW" altLang="en-US" sz="2000" b="1" dirty="0">
                <a:solidFill>
                  <a:schemeClr val="tx1"/>
                </a:solidFill>
                <a:latin typeface="微軟正黑體" panose="020B0604030504040204" pitchFamily="34" charset="-120"/>
                <a:ea typeface="微軟正黑體" panose="020B0604030504040204" pitchFamily="34" charset="-120"/>
              </a:rPr>
              <a:t>等設備</a:t>
            </a:r>
          </a:p>
        </p:txBody>
      </p:sp>
      <p:sp>
        <p:nvSpPr>
          <p:cNvPr id="25" name="圓角矩形 24"/>
          <p:cNvSpPr/>
          <p:nvPr/>
        </p:nvSpPr>
        <p:spPr bwMode="auto">
          <a:xfrm>
            <a:off x="2700338" y="5011738"/>
            <a:ext cx="1006475" cy="1439862"/>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cxnSp>
        <p:nvCxnSpPr>
          <p:cNvPr id="14" name="直線單箭頭接點 13"/>
          <p:cNvCxnSpPr>
            <a:stCxn id="25" idx="3"/>
            <a:endCxn id="24" idx="1"/>
          </p:cNvCxnSpPr>
          <p:nvPr/>
        </p:nvCxnSpPr>
        <p:spPr>
          <a:xfrm flipV="1">
            <a:off x="3706813" y="5012532"/>
            <a:ext cx="1152525" cy="71913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4350" name="文字方塊 16"/>
          <p:cNvSpPr txBox="1">
            <a:spLocks noChangeArrowheads="1"/>
          </p:cNvSpPr>
          <p:nvPr/>
        </p:nvSpPr>
        <p:spPr bwMode="auto">
          <a:xfrm>
            <a:off x="3851315" y="4019550"/>
            <a:ext cx="55399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Tx/>
              <a:buNone/>
            </a:pPr>
            <a:r>
              <a:rPr kumimoji="0" lang="zh-TW" altLang="en-US" sz="2400" dirty="0">
                <a:solidFill>
                  <a:srgbClr val="FFFF00"/>
                </a:solidFill>
                <a:latin typeface="華康超明體(P)" panose="02020C00000000000000" pitchFamily="18" charset="-120"/>
                <a:ea typeface="華康超明體(P)" panose="02020C00000000000000" pitchFamily="18" charset="-120"/>
              </a:rPr>
              <a:t>麥克風</a:t>
            </a:r>
          </a:p>
        </p:txBody>
      </p:sp>
    </p:spTree>
    <p:extLst>
      <p:ext uri="{BB962C8B-B14F-4D97-AF65-F5344CB8AC3E}">
        <p14:creationId xmlns:p14="http://schemas.microsoft.com/office/powerpoint/2010/main" val="1391303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圖片 1" descr="博雅 (2).JPG"/>
          <p:cNvPicPr>
            <a:picLocks noChangeAspect="1"/>
          </p:cNvPicPr>
          <p:nvPr/>
        </p:nvPicPr>
        <p:blipFill rotWithShape="1">
          <a:blip r:embed="rId3">
            <a:extLst>
              <a:ext uri="{28A0092B-C50C-407E-A947-70E740481C1C}">
                <a14:useLocalDpi xmlns:a14="http://schemas.microsoft.com/office/drawing/2010/main" val="0"/>
              </a:ext>
            </a:extLst>
          </a:blip>
          <a:srcRect t="14269"/>
          <a:stretch/>
        </p:blipFill>
        <p:spPr bwMode="auto">
          <a:xfrm>
            <a:off x="199803" y="1052736"/>
            <a:ext cx="8692677" cy="5589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36512" y="143545"/>
            <a:ext cx="9139238"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博雅教學館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化講桌使用步驟</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課前準備</a:t>
            </a:r>
          </a:p>
        </p:txBody>
      </p:sp>
      <p:sp>
        <p:nvSpPr>
          <p:cNvPr id="2" name="矩形 1"/>
          <p:cNvSpPr/>
          <p:nvPr/>
        </p:nvSpPr>
        <p:spPr>
          <a:xfrm>
            <a:off x="6156325" y="3716338"/>
            <a:ext cx="792163" cy="360362"/>
          </a:xfrm>
          <a:prstGeom prst="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p:cNvSpPr/>
          <p:nvPr/>
        </p:nvSpPr>
        <p:spPr bwMode="auto">
          <a:xfrm>
            <a:off x="735013" y="5418138"/>
            <a:ext cx="7653337" cy="10048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微軟正黑體" panose="020B0604030504040204" pitchFamily="34" charset="-120"/>
                <a:ea typeface="微軟正黑體" panose="020B0604030504040204" pitchFamily="34" charset="-120"/>
              </a:rPr>
              <a:t>觸碰一下控制系統螢幕，點選“開始使用”</a:t>
            </a:r>
          </a:p>
        </p:txBody>
      </p:sp>
      <p:sp>
        <p:nvSpPr>
          <p:cNvPr id="7" name="矩形 6"/>
          <p:cNvSpPr/>
          <p:nvPr/>
        </p:nvSpPr>
        <p:spPr bwMode="auto">
          <a:xfrm>
            <a:off x="222250" y="5016500"/>
            <a:ext cx="4338638" cy="503238"/>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kumimoji="0" lang="en-US" altLang="zh-TW" sz="2800" b="1" dirty="0">
                <a:solidFill>
                  <a:srgbClr val="002060"/>
                </a:solidFill>
              </a:rPr>
              <a:t>STEP   1</a:t>
            </a:r>
            <a:endParaRPr kumimoji="0" lang="zh-TW" altLang="en-US" sz="2800" b="1" dirty="0">
              <a:solidFill>
                <a:srgbClr val="002060"/>
              </a:solidFill>
            </a:endParaRPr>
          </a:p>
        </p:txBody>
      </p:sp>
      <p:sp>
        <p:nvSpPr>
          <p:cNvPr id="9" name="向上箭號 8"/>
          <p:cNvSpPr/>
          <p:nvPr/>
        </p:nvSpPr>
        <p:spPr bwMode="auto">
          <a:xfrm>
            <a:off x="6156176" y="4149726"/>
            <a:ext cx="792088" cy="1439514"/>
          </a:xfrm>
          <a:prstGeom prst="upArrow">
            <a:avLst/>
          </a:prstGeom>
          <a:solidFill>
            <a:srgbClr val="00B0F0"/>
          </a:solidFill>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kumimoji="0" lang="zh-TW" altLang="en-US"/>
          </a:p>
        </p:txBody>
      </p:sp>
    </p:spTree>
    <p:extLst>
      <p:ext uri="{BB962C8B-B14F-4D97-AF65-F5344CB8AC3E}">
        <p14:creationId xmlns:p14="http://schemas.microsoft.com/office/powerpoint/2010/main" val="9337066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內容版面配置區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36579" y="1454863"/>
            <a:ext cx="6184577" cy="4638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6579" y="404664"/>
            <a:ext cx="9139238"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博雅教學館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化講桌使用</a:t>
            </a:r>
            <a:r>
              <a:rPr lang="zh-TW" altLang="en-US" sz="2000" dirty="0" smtClean="0">
                <a:solidFill>
                  <a:schemeClr val="tx2">
                    <a:lumMod val="75000"/>
                  </a:schemeClr>
                </a:solidFill>
                <a:latin typeface="微軟正黑體" panose="020B0604030504040204" pitchFamily="34" charset="-120"/>
                <a:ea typeface="微軟正黑體" panose="020B0604030504040204" pitchFamily="34" charset="-120"/>
              </a:rPr>
              <a:t>步驟</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2">
                    <a:lumMod val="75000"/>
                  </a:schemeClr>
                </a:solidFill>
                <a:latin typeface="微軟正黑體" panose="020B0604030504040204" pitchFamily="34" charset="-120"/>
                <a:ea typeface="微軟正黑體" panose="020B0604030504040204" pitchFamily="34" charset="-120"/>
              </a:rPr>
              <a:t>課</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前準備</a:t>
            </a:r>
          </a:p>
        </p:txBody>
      </p:sp>
      <p:sp>
        <p:nvSpPr>
          <p:cNvPr id="4" name="矩形 3"/>
          <p:cNvSpPr/>
          <p:nvPr/>
        </p:nvSpPr>
        <p:spPr>
          <a:xfrm>
            <a:off x="463550" y="1916113"/>
            <a:ext cx="5329238" cy="2016125"/>
          </a:xfrm>
          <a:prstGeom prst="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nvGrpSpPr>
          <p:cNvPr id="16389" name="群組 5"/>
          <p:cNvGrpSpPr>
            <a:grpSpLocks/>
          </p:cNvGrpSpPr>
          <p:nvPr/>
        </p:nvGrpSpPr>
        <p:grpSpPr bwMode="auto">
          <a:xfrm>
            <a:off x="6050850" y="1555540"/>
            <a:ext cx="2738437" cy="4848430"/>
            <a:chOff x="221059" y="5580526"/>
            <a:chExt cx="2738869" cy="4226173"/>
          </a:xfrm>
        </p:grpSpPr>
        <p:sp>
          <p:nvSpPr>
            <p:cNvPr id="7" name="矩形 6"/>
            <p:cNvSpPr/>
            <p:nvPr/>
          </p:nvSpPr>
          <p:spPr>
            <a:xfrm>
              <a:off x="221059" y="6146512"/>
              <a:ext cx="2738869" cy="36601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marL="342900" indent="-342900" fontAlgn="auto">
                <a:spcBef>
                  <a:spcPts val="0"/>
                </a:spcBef>
                <a:spcAft>
                  <a:spcPts val="0"/>
                </a:spcAft>
                <a:buFont typeface="Wingdings" panose="05000000000000000000" pitchFamily="2" charset="2"/>
                <a:buChar char="ü"/>
                <a:defRPr/>
              </a:pPr>
              <a:r>
                <a:rPr kumimoji="0" lang="zh-TW" altLang="en-US" sz="2000" b="1" dirty="0">
                  <a:solidFill>
                    <a:schemeClr val="tx1"/>
                  </a:solidFill>
                  <a:latin typeface="微軟正黑體" panose="020B0604030504040204" pitchFamily="34" charset="-120"/>
                  <a:ea typeface="微軟正黑體" panose="020B0604030504040204" pitchFamily="34" charset="-120"/>
                </a:rPr>
                <a:t>點選上課模式，開啟電腦</a:t>
              </a: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Wingdings" panose="05000000000000000000" pitchFamily="2" charset="2"/>
                <a:buChar char="ü"/>
                <a:defRPr/>
              </a:pP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Wingdings" panose="05000000000000000000" pitchFamily="2" charset="2"/>
                <a:buChar char="ü"/>
                <a:defRPr/>
              </a:pPr>
              <a:r>
                <a:rPr kumimoji="0" lang="zh-TW" altLang="en-US" sz="2000" b="1" dirty="0">
                  <a:solidFill>
                    <a:schemeClr val="tx1"/>
                  </a:solidFill>
                  <a:latin typeface="微軟正黑體" panose="020B0604030504040204" pitchFamily="34" charset="-120"/>
                  <a:ea typeface="微軟正黑體" panose="020B0604030504040204" pitchFamily="34" charset="-120"/>
                </a:rPr>
                <a:t>開啟投影機、投影布幕、麥克風電源：設定投影訊號等設備</a:t>
              </a: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Wingdings" panose="05000000000000000000" pitchFamily="2" charset="2"/>
                <a:buChar char="ü"/>
                <a:defRPr/>
              </a:pP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a:p>
              <a:pPr marL="342900" indent="-342900" fontAlgn="auto">
                <a:spcBef>
                  <a:spcPts val="0"/>
                </a:spcBef>
                <a:spcAft>
                  <a:spcPts val="0"/>
                </a:spcAft>
                <a:buFont typeface="Wingdings" panose="05000000000000000000" pitchFamily="2" charset="2"/>
                <a:buChar char="ü"/>
                <a:defRPr/>
              </a:pPr>
              <a:r>
                <a:rPr kumimoji="0" lang="zh-TW" altLang="en-US" sz="2000" b="1" dirty="0">
                  <a:solidFill>
                    <a:schemeClr val="tx1"/>
                  </a:solidFill>
                  <a:latin typeface="微軟正黑體" panose="020B0604030504040204" pitchFamily="34" charset="-120"/>
                  <a:ea typeface="微軟正黑體" panose="020B0604030504040204" pitchFamily="34" charset="-120"/>
                </a:rPr>
                <a:t>教室燈光照明設備也可自行手動調整</a:t>
              </a: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a:p>
              <a:pPr fontAlgn="auto">
                <a:spcBef>
                  <a:spcPts val="0"/>
                </a:spcBef>
                <a:spcAft>
                  <a:spcPts val="0"/>
                </a:spcAft>
                <a:defRPr/>
              </a:pPr>
              <a:endParaRPr kumimoji="0" lang="en-US" altLang="zh-TW" sz="2000" b="1" dirty="0">
                <a:solidFill>
                  <a:schemeClr val="tx1"/>
                </a:solidFill>
                <a:latin typeface="微軟正黑體" panose="020B0604030504040204" pitchFamily="34" charset="-120"/>
                <a:ea typeface="微軟正黑體" panose="020B0604030504040204" pitchFamily="34" charset="-120"/>
              </a:endParaRPr>
            </a:p>
          </p:txBody>
        </p:sp>
        <p:sp>
          <p:nvSpPr>
            <p:cNvPr id="8" name="矩形 7"/>
            <p:cNvSpPr/>
            <p:nvPr/>
          </p:nvSpPr>
          <p:spPr>
            <a:xfrm>
              <a:off x="254382" y="5580526"/>
              <a:ext cx="2081541" cy="503688"/>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kumimoji="0" lang="en-US" altLang="zh-TW" sz="2800" b="1" dirty="0">
                  <a:solidFill>
                    <a:schemeClr val="tx1"/>
                  </a:solidFill>
                </a:rPr>
                <a:t>STEP   2</a:t>
              </a:r>
              <a:endParaRPr kumimoji="0" lang="zh-TW" altLang="en-US" sz="2800" b="1" dirty="0">
                <a:solidFill>
                  <a:schemeClr val="tx1"/>
                </a:solidFill>
              </a:endParaRPr>
            </a:p>
          </p:txBody>
        </p:sp>
      </p:grpSp>
    </p:spTree>
    <p:extLst>
      <p:ext uri="{BB962C8B-B14F-4D97-AF65-F5344CB8AC3E}">
        <p14:creationId xmlns:p14="http://schemas.microsoft.com/office/powerpoint/2010/main" val="11689950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43545"/>
            <a:ext cx="9139238"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博雅教學館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化講桌使用步驟</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課後關機</a:t>
            </a:r>
          </a:p>
        </p:txBody>
      </p:sp>
      <p:pic>
        <p:nvPicPr>
          <p:cNvPr id="12" name="內容版面配置區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752193" y="854843"/>
            <a:ext cx="7634852" cy="3947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圓角矩形 10"/>
          <p:cNvSpPr/>
          <p:nvPr/>
        </p:nvSpPr>
        <p:spPr bwMode="auto">
          <a:xfrm>
            <a:off x="2506663" y="2106613"/>
            <a:ext cx="1584325" cy="890587"/>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nvGrpSpPr>
          <p:cNvPr id="17413" name="群組 12"/>
          <p:cNvGrpSpPr>
            <a:grpSpLocks/>
          </p:cNvGrpSpPr>
          <p:nvPr/>
        </p:nvGrpSpPr>
        <p:grpSpPr bwMode="auto">
          <a:xfrm>
            <a:off x="342900" y="4797425"/>
            <a:ext cx="8261350" cy="1800225"/>
            <a:chOff x="5045344" y="1768315"/>
            <a:chExt cx="3919144" cy="1153670"/>
          </a:xfrm>
        </p:grpSpPr>
        <p:sp>
          <p:nvSpPr>
            <p:cNvPr id="8" name="矩形 7"/>
            <p:cNvSpPr/>
            <p:nvPr/>
          </p:nvSpPr>
          <p:spPr>
            <a:xfrm>
              <a:off x="5292362" y="1915830"/>
              <a:ext cx="3672126" cy="100615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fontAlgn="auto">
                <a:spcBef>
                  <a:spcPts val="0"/>
                </a:spcBef>
                <a:spcAft>
                  <a:spcPts val="0"/>
                </a:spcAft>
                <a:defRPr/>
              </a:pPr>
              <a:r>
                <a:rPr kumimoji="0" lang="zh-TW" altLang="en-US" sz="2000" b="1" dirty="0">
                  <a:solidFill>
                    <a:schemeClr val="tx1"/>
                  </a:solidFill>
                  <a:latin typeface="微軟正黑體" panose="020B0604030504040204" pitchFamily="34" charset="-120"/>
                  <a:ea typeface="微軟正黑體" panose="020B0604030504040204" pitchFamily="34" charset="-120"/>
                </a:rPr>
                <a:t>每次課程結束時，請點選下課模式，並確認投影機關閉，投影布幕上升收起，麥克風電源關閉，電腦關機，空調與照明設備皆關閉。</a:t>
              </a:r>
            </a:p>
          </p:txBody>
        </p:sp>
        <p:sp>
          <p:nvSpPr>
            <p:cNvPr id="9" name="矩形 8"/>
            <p:cNvSpPr/>
            <p:nvPr/>
          </p:nvSpPr>
          <p:spPr>
            <a:xfrm>
              <a:off x="5045344" y="1768315"/>
              <a:ext cx="2081575" cy="296048"/>
            </a:xfrm>
            <a:prstGeom prst="rect">
              <a:avLst/>
            </a:prstGeom>
          </p:spPr>
          <p:style>
            <a:lnRef idx="3">
              <a:schemeClr val="lt1"/>
            </a:lnRef>
            <a:fillRef idx="1">
              <a:schemeClr val="accent5"/>
            </a:fillRef>
            <a:effectRef idx="1">
              <a:schemeClr val="accent5"/>
            </a:effectRef>
            <a:fontRef idx="minor">
              <a:schemeClr val="lt1"/>
            </a:fontRef>
          </p:style>
          <p:txBody>
            <a:bodyPr anchor="ctr"/>
            <a:lstStyle/>
            <a:p>
              <a:pPr algn="ctr" fontAlgn="auto">
                <a:spcBef>
                  <a:spcPts val="0"/>
                </a:spcBef>
                <a:spcAft>
                  <a:spcPts val="0"/>
                </a:spcAft>
                <a:defRPr/>
              </a:pPr>
              <a:r>
                <a:rPr kumimoji="0" lang="en-US" altLang="zh-TW" sz="2800" b="1" dirty="0">
                  <a:solidFill>
                    <a:schemeClr val="tx1"/>
                  </a:solidFill>
                  <a:latin typeface="微軟正黑體" panose="020B0604030504040204" pitchFamily="34" charset="-120"/>
                  <a:ea typeface="微軟正黑體" panose="020B0604030504040204" pitchFamily="34" charset="-120"/>
                </a:rPr>
                <a:t>STEP   3</a:t>
              </a:r>
              <a:endParaRPr kumimoji="0" lang="zh-TW" altLang="en-US" sz="2800" b="1" dirty="0">
                <a:solidFill>
                  <a:schemeClr val="tx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8012239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9144000" cy="6858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 name="矩形 1"/>
          <p:cNvSpPr/>
          <p:nvPr/>
        </p:nvSpPr>
        <p:spPr>
          <a:xfrm>
            <a:off x="600614" y="2348880"/>
            <a:ext cx="4751759" cy="3600400"/>
          </a:xfrm>
          <a:prstGeom prst="rect">
            <a:avLst/>
          </a:prstGeom>
        </p:spPr>
        <p:style>
          <a:lnRef idx="3">
            <a:schemeClr val="lt1"/>
          </a:lnRef>
          <a:fillRef idx="1">
            <a:schemeClr val="accent6"/>
          </a:fillRef>
          <a:effectRef idx="1">
            <a:schemeClr val="accent6"/>
          </a:effectRef>
          <a:fontRef idx="minor">
            <a:schemeClr val="lt1"/>
          </a:fontRef>
        </p:style>
        <p:txBody>
          <a:bodyPr anchor="ctr"/>
          <a:lstStyle/>
          <a:p>
            <a:pPr fontAlgn="auto">
              <a:spcBef>
                <a:spcPts val="0"/>
              </a:spcBef>
              <a:spcAft>
                <a:spcPts val="0"/>
              </a:spcAft>
              <a:defRPr/>
            </a:pPr>
            <a:r>
              <a:rPr kumimoji="0" lang="zh-TW" altLang="en-US" sz="3200" dirty="0">
                <a:solidFill>
                  <a:schemeClr val="tx1"/>
                </a:solidFill>
                <a:latin typeface="微軟正黑體" panose="020B0604030504040204" pitchFamily="34" charset="-120"/>
                <a:ea typeface="微軟正黑體" panose="020B0604030504040204" pitchFamily="34" charset="-120"/>
              </a:rPr>
              <a:t>教室硬體設備</a:t>
            </a:r>
            <a:r>
              <a:rPr kumimoji="0" lang="zh-TW" altLang="en-US" sz="3200" dirty="0">
                <a:solidFill>
                  <a:srgbClr val="FF0000"/>
                </a:solidFill>
                <a:latin typeface="微軟正黑體" panose="020B0604030504040204" pitchFamily="34" charset="-120"/>
                <a:ea typeface="微軟正黑體" panose="020B0604030504040204" pitchFamily="34" charset="-120"/>
              </a:rPr>
              <a:t>狀況</a:t>
            </a:r>
            <a:r>
              <a:rPr kumimoji="0" lang="zh-TW" altLang="en-US" sz="3200" dirty="0" smtClean="0">
                <a:solidFill>
                  <a:srgbClr val="FF0000"/>
                </a:solidFill>
                <a:latin typeface="微軟正黑體" panose="020B0604030504040204" pitchFamily="34" charset="-120"/>
                <a:ea typeface="微軟正黑體" panose="020B0604030504040204" pitchFamily="34" charset="-120"/>
              </a:rPr>
              <a:t>排除</a:t>
            </a:r>
            <a:r>
              <a:rPr lang="zh-TW" altLang="en-US" sz="3200" dirty="0">
                <a:solidFill>
                  <a:schemeClr val="tx1"/>
                </a:solidFill>
                <a:latin typeface="微軟正黑體" panose="020B0604030504040204" pitchFamily="34" charset="-120"/>
                <a:ea typeface="微軟正黑體" panose="020B0604030504040204" pitchFamily="34" charset="-120"/>
              </a:rPr>
              <a:t>、</a:t>
            </a:r>
            <a:r>
              <a:rPr lang="zh-TW" altLang="en-US" sz="3200" dirty="0" smtClean="0">
                <a:solidFill>
                  <a:schemeClr val="tx1"/>
                </a:solidFill>
                <a:latin typeface="微軟正黑體" panose="020B0604030504040204" pitchFamily="34" charset="-120"/>
                <a:ea typeface="微軟正黑體" panose="020B0604030504040204" pitchFamily="34" charset="-120"/>
              </a:rPr>
              <a:t>借用</a:t>
            </a:r>
            <a:r>
              <a:rPr lang="zh-TW" altLang="en-US" sz="3200" dirty="0">
                <a:solidFill>
                  <a:schemeClr val="tx1"/>
                </a:solidFill>
                <a:latin typeface="微軟正黑體" panose="020B0604030504040204" pitchFamily="34" charset="-120"/>
                <a:ea typeface="微軟正黑體" panose="020B0604030504040204" pitchFamily="34" charset="-120"/>
              </a:rPr>
              <a:t>線</a:t>
            </a:r>
            <a:r>
              <a:rPr lang="zh-TW" altLang="en-US" sz="3200" dirty="0" smtClean="0">
                <a:solidFill>
                  <a:schemeClr val="tx1"/>
                </a:solidFill>
                <a:latin typeface="微軟正黑體" panose="020B0604030504040204" pitchFamily="34" charset="-120"/>
                <a:ea typeface="微軟正黑體" panose="020B0604030504040204" pitchFamily="34" charset="-120"/>
              </a:rPr>
              <a:t>材，</a:t>
            </a:r>
            <a:r>
              <a:rPr kumimoji="0" lang="zh-TW" altLang="en-US" sz="3200" dirty="0" smtClean="0">
                <a:solidFill>
                  <a:schemeClr val="tx1"/>
                </a:solidFill>
                <a:latin typeface="微軟正黑體" panose="020B0604030504040204" pitchFamily="34" charset="-120"/>
                <a:ea typeface="微軟正黑體" panose="020B0604030504040204" pitchFamily="34" charset="-120"/>
              </a:rPr>
              <a:t>皆</a:t>
            </a:r>
            <a:r>
              <a:rPr kumimoji="0" lang="zh-TW" altLang="en-US" sz="3200" dirty="0">
                <a:solidFill>
                  <a:schemeClr val="tx1"/>
                </a:solidFill>
                <a:latin typeface="微軟正黑體" panose="020B0604030504040204" pitchFamily="34" charset="-120"/>
                <a:ea typeface="微軟正黑體" panose="020B0604030504040204" pitchFamily="34" charset="-120"/>
              </a:rPr>
              <a:t>請直接拿起對講機聯絡</a:t>
            </a:r>
            <a:r>
              <a:rPr kumimoji="0" lang="zh-TW" altLang="en-US" sz="3200" dirty="0">
                <a:solidFill>
                  <a:srgbClr val="002060"/>
                </a:solidFill>
                <a:latin typeface="微軟正黑體" panose="020B0604030504040204" pitchFamily="34" charset="-120"/>
                <a:ea typeface="微軟正黑體" panose="020B0604030504040204" pitchFamily="34" charset="-120"/>
              </a:rPr>
              <a:t>中控</a:t>
            </a:r>
            <a:r>
              <a:rPr kumimoji="0" lang="zh-TW" altLang="en-US" sz="3200" dirty="0" smtClean="0">
                <a:solidFill>
                  <a:srgbClr val="002060"/>
                </a:solidFill>
                <a:latin typeface="微軟正黑體" panose="020B0604030504040204" pitchFamily="34" charset="-120"/>
                <a:ea typeface="微軟正黑體" panose="020B0604030504040204" pitchFamily="34" charset="-120"/>
              </a:rPr>
              <a:t>室</a:t>
            </a:r>
            <a:r>
              <a:rPr lang="zh-TW" altLang="en-US" sz="3200" dirty="0">
                <a:solidFill>
                  <a:srgbClr val="002060"/>
                </a:solidFill>
                <a:latin typeface="微軟正黑體" panose="020B0604030504040204" pitchFamily="34" charset="-120"/>
                <a:ea typeface="微軟正黑體" panose="020B0604030504040204" pitchFamily="34" charset="-120"/>
              </a:rPr>
              <a:t>。</a:t>
            </a:r>
            <a:endParaRPr kumimoji="0" lang="zh-TW" altLang="en-US" sz="3200" dirty="0">
              <a:solidFill>
                <a:schemeClr val="tx1"/>
              </a:solidFill>
              <a:latin typeface="微軟正黑體" panose="020B0604030504040204" pitchFamily="34" charset="-120"/>
              <a:ea typeface="微軟正黑體" panose="020B0604030504040204" pitchFamily="34" charset="-120"/>
            </a:endParaRPr>
          </a:p>
        </p:txBody>
      </p:sp>
      <p:pic>
        <p:nvPicPr>
          <p:cNvPr id="7" name="內容版面配置區 13"/>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5580112" y="2348880"/>
            <a:ext cx="2589212" cy="3451225"/>
          </a:xfrm>
          <a:effectLst>
            <a:softEdge rad="112500"/>
          </a:effectLst>
        </p:spPr>
      </p:pic>
      <p:sp>
        <p:nvSpPr>
          <p:cNvPr id="3" name="矩形 2"/>
          <p:cNvSpPr/>
          <p:nvPr/>
        </p:nvSpPr>
        <p:spPr>
          <a:xfrm>
            <a:off x="600614" y="332656"/>
            <a:ext cx="8208912" cy="400110"/>
          </a:xfrm>
          <a:prstGeom prst="rect">
            <a:avLst/>
          </a:prstGeom>
        </p:spPr>
        <p:txBody>
          <a:bodyPr wrap="square">
            <a:spAutoFit/>
          </a:bodyP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博雅教學館     </a:t>
            </a:r>
            <a:r>
              <a:rPr lang="zh-TW" altLang="en-US" sz="2000" dirty="0" smtClean="0">
                <a:solidFill>
                  <a:schemeClr val="tx2">
                    <a:lumMod val="75000"/>
                  </a:schemeClr>
                </a:solidFill>
                <a:latin typeface="微軟正黑體" panose="020B0604030504040204" pitchFamily="34" charset="-120"/>
                <a:ea typeface="微軟正黑體" panose="020B0604030504040204" pitchFamily="34" charset="-120"/>
              </a:rPr>
              <a:t>教室</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硬體設備疑問請詢問中控室</a:t>
            </a:r>
          </a:p>
        </p:txBody>
      </p:sp>
    </p:spTree>
    <p:extLst>
      <p:ext uri="{BB962C8B-B14F-4D97-AF65-F5344CB8AC3E}">
        <p14:creationId xmlns:p14="http://schemas.microsoft.com/office/powerpoint/2010/main" val="3672879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3545"/>
            <a:ext cx="9139238"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綜合</a:t>
            </a:r>
            <a:r>
              <a:rPr lang="zh-TW" altLang="en-US" sz="2000" dirty="0" smtClean="0">
                <a:solidFill>
                  <a:schemeClr val="tx2">
                    <a:lumMod val="75000"/>
                  </a:schemeClr>
                </a:solidFill>
                <a:latin typeface="微軟正黑體" panose="020B0604030504040204" pitchFamily="34" charset="-120"/>
                <a:ea typeface="微軟正黑體" panose="020B0604030504040204" pitchFamily="34" charset="-120"/>
              </a:rPr>
              <a:t>教學</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館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化講桌使用步驟</a:t>
            </a:r>
            <a:r>
              <a:rPr lang="en-US" altLang="zh-TW" sz="2000" dirty="0" smtClean="0">
                <a:solidFill>
                  <a:schemeClr val="tx2">
                    <a:lumMod val="7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2">
                    <a:lumMod val="75000"/>
                  </a:schemeClr>
                </a:solidFill>
                <a:latin typeface="微軟正黑體" panose="020B0604030504040204" pitchFamily="34" charset="-120"/>
                <a:ea typeface="微軟正黑體" panose="020B0604030504040204" pitchFamily="34" charset="-120"/>
              </a:rPr>
              <a:t>課前準</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備</a:t>
            </a:r>
            <a:endParaRPr lang="zh-TW" altLang="en-US" sz="2000" dirty="0">
              <a:solidFill>
                <a:schemeClr val="tx2">
                  <a:lumMod val="75000"/>
                </a:schemeClr>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908720"/>
            <a:ext cx="5868144" cy="3310405"/>
          </a:xfrm>
          <a:prstGeom prst="rect">
            <a:avLst/>
          </a:prstGeom>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39251" y="3076806"/>
            <a:ext cx="4049832" cy="2284638"/>
          </a:xfrm>
          <a:prstGeom prst="rect">
            <a:avLst/>
          </a:prstGeom>
        </p:spPr>
      </p:pic>
      <p:pic>
        <p:nvPicPr>
          <p:cNvPr id="5" name="圖片 4"/>
          <p:cNvPicPr>
            <a:picLocks noChangeAspect="1"/>
          </p:cNvPicPr>
          <p:nvPr/>
        </p:nvPicPr>
        <p:blipFill rotWithShape="1">
          <a:blip r:embed="rId4" cstate="print">
            <a:extLst>
              <a:ext uri="{28A0092B-C50C-407E-A947-70E740481C1C}">
                <a14:useLocalDpi xmlns:a14="http://schemas.microsoft.com/office/drawing/2010/main" val="0"/>
              </a:ext>
            </a:extLst>
          </a:blip>
          <a:srcRect l="9838" t="5330" r="12988" b="9518"/>
          <a:stretch/>
        </p:blipFill>
        <p:spPr>
          <a:xfrm>
            <a:off x="2087215" y="4348005"/>
            <a:ext cx="4032449" cy="2509995"/>
          </a:xfrm>
          <a:prstGeom prst="rect">
            <a:avLst/>
          </a:prstGeom>
        </p:spPr>
      </p:pic>
      <p:cxnSp>
        <p:nvCxnSpPr>
          <p:cNvPr id="7" name="直線單箭頭接點 6"/>
          <p:cNvCxnSpPr/>
          <p:nvPr/>
        </p:nvCxnSpPr>
        <p:spPr>
          <a:xfrm flipH="1">
            <a:off x="4355976" y="1556792"/>
            <a:ext cx="144016" cy="2791213"/>
          </a:xfrm>
          <a:prstGeom prst="straightConnector1">
            <a:avLst/>
          </a:prstGeom>
          <a:ln w="7620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 name="文字方塊 9"/>
          <p:cNvSpPr txBox="1"/>
          <p:nvPr/>
        </p:nvSpPr>
        <p:spPr>
          <a:xfrm>
            <a:off x="7171884" y="1835448"/>
            <a:ext cx="1010213" cy="369332"/>
          </a:xfrm>
          <a:prstGeom prst="rect">
            <a:avLst/>
          </a:prstGeom>
          <a:noFill/>
        </p:spPr>
        <p:txBody>
          <a:bodyPr wrap="none" rtlCol="0">
            <a:spAutoFit/>
          </a:bodyPr>
          <a:lstStyle/>
          <a:p>
            <a:r>
              <a:rPr lang="en-US" altLang="zh-TW" dirty="0" smtClean="0">
                <a:latin typeface="微軟正黑體" panose="020B0604030504040204" pitchFamily="34" charset="-120"/>
                <a:ea typeface="微軟正黑體" panose="020B0604030504040204" pitchFamily="34" charset="-120"/>
              </a:rPr>
              <a:t>2</a:t>
            </a:r>
            <a:r>
              <a:rPr lang="zh-TW" altLang="en-US" dirty="0" smtClean="0">
                <a:latin typeface="微軟正黑體" panose="020B0604030504040204" pitchFamily="34" charset="-120"/>
                <a:ea typeface="微軟正黑體" panose="020B0604030504040204" pitchFamily="34" charset="-120"/>
              </a:rPr>
              <a:t>樓教室</a:t>
            </a:r>
            <a:endParaRPr lang="zh-TW" altLang="en-US" dirty="0">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251520" y="4358803"/>
            <a:ext cx="1010213" cy="369332"/>
          </a:xfrm>
          <a:prstGeom prst="rect">
            <a:avLst/>
          </a:prstGeom>
          <a:noFill/>
        </p:spPr>
        <p:txBody>
          <a:bodyPr wrap="none" rtlCol="0">
            <a:spAutoFit/>
          </a:bodyPr>
          <a:lstStyle/>
          <a:p>
            <a:r>
              <a:rPr lang="en-US" altLang="zh-TW" dirty="0">
                <a:latin typeface="微軟正黑體" panose="020B0604030504040204" pitchFamily="34" charset="-120"/>
                <a:ea typeface="微軟正黑體" panose="020B0604030504040204" pitchFamily="34" charset="-120"/>
              </a:rPr>
              <a:t>3</a:t>
            </a:r>
            <a:r>
              <a:rPr lang="zh-TW" altLang="en-US" dirty="0" smtClean="0">
                <a:latin typeface="微軟正黑體" panose="020B0604030504040204" pitchFamily="34" charset="-120"/>
                <a:ea typeface="微軟正黑體" panose="020B0604030504040204" pitchFamily="34" charset="-120"/>
              </a:rPr>
              <a:t>樓教室</a:t>
            </a:r>
            <a:endParaRPr lang="zh-TW" altLang="en-US" dirty="0">
              <a:latin typeface="微軟正黑體" panose="020B0604030504040204" pitchFamily="34" charset="-120"/>
              <a:ea typeface="微軟正黑體" panose="020B0604030504040204" pitchFamily="34" charset="-120"/>
            </a:endParaRPr>
          </a:p>
        </p:txBody>
      </p:sp>
      <p:sp>
        <p:nvSpPr>
          <p:cNvPr id="12" name="橢圓 11"/>
          <p:cNvSpPr/>
          <p:nvPr/>
        </p:nvSpPr>
        <p:spPr>
          <a:xfrm>
            <a:off x="7308304" y="3028568"/>
            <a:ext cx="648072" cy="47244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8903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3545"/>
            <a:ext cx="9139238" cy="76517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綜合</a:t>
            </a:r>
            <a:r>
              <a:rPr lang="zh-TW" altLang="en-US" sz="2000" dirty="0" smtClean="0">
                <a:solidFill>
                  <a:schemeClr val="tx2">
                    <a:lumMod val="75000"/>
                  </a:schemeClr>
                </a:solidFill>
                <a:latin typeface="微軟正黑體" panose="020B0604030504040204" pitchFamily="34" charset="-120"/>
                <a:ea typeface="微軟正黑體" panose="020B0604030504040204" pitchFamily="34" charset="-120"/>
              </a:rPr>
              <a:t>教學</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館     </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E</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化講桌使用步驟</a:t>
            </a:r>
            <a:r>
              <a:rPr lang="en-US" altLang="zh-TW" sz="2000" dirty="0">
                <a:solidFill>
                  <a:schemeClr val="tx2">
                    <a:lumMod val="75000"/>
                  </a:schemeClr>
                </a:solidFill>
                <a:latin typeface="微軟正黑體" panose="020B0604030504040204" pitchFamily="34" charset="-120"/>
                <a:ea typeface="微軟正黑體" panose="020B0604030504040204" pitchFamily="34" charset="-120"/>
              </a:rPr>
              <a:t>—</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課後關機</a:t>
            </a: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9838" t="5330" r="12988" b="9518"/>
          <a:stretch/>
        </p:blipFill>
        <p:spPr>
          <a:xfrm>
            <a:off x="1130966" y="1772816"/>
            <a:ext cx="6825410" cy="4248472"/>
          </a:xfrm>
          <a:prstGeom prst="rect">
            <a:avLst/>
          </a:prstGeom>
        </p:spPr>
      </p:pic>
      <p:sp>
        <p:nvSpPr>
          <p:cNvPr id="4" name="橢圓 3"/>
          <p:cNvSpPr/>
          <p:nvPr/>
        </p:nvSpPr>
        <p:spPr>
          <a:xfrm>
            <a:off x="3995936" y="4653136"/>
            <a:ext cx="1296144" cy="112051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048002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latin typeface="微軟正黑體" panose="020B0604030504040204" pitchFamily="34" charset="-120"/>
                <a:ea typeface="微軟正黑體" panose="020B0604030504040204" pitchFamily="34" charset="-120"/>
              </a:rPr>
              <a:t>報告重點</a:t>
            </a:r>
            <a:endParaRPr lang="zh-TW" altLang="en-US" dirty="0">
              <a:latin typeface="微軟正黑體" panose="020B0604030504040204" pitchFamily="34" charset="-120"/>
              <a:ea typeface="微軟正黑體" panose="020B0604030504040204" pitchFamily="34" charset="-120"/>
            </a:endParaRPr>
          </a:p>
        </p:txBody>
      </p:sp>
      <p:sp>
        <p:nvSpPr>
          <p:cNvPr id="2" name="內容版面配置區 1"/>
          <p:cNvSpPr>
            <a:spLocks noGrp="1"/>
          </p:cNvSpPr>
          <p:nvPr>
            <p:ph idx="4294967295"/>
          </p:nvPr>
        </p:nvSpPr>
        <p:spPr>
          <a:xfrm>
            <a:off x="1043608" y="1898469"/>
            <a:ext cx="7407275" cy="3672408"/>
          </a:xfrm>
        </p:spPr>
        <p:txBody>
          <a:bodyPr>
            <a:normAutofit/>
          </a:bodyPr>
          <a:lstStyle/>
          <a:p>
            <a:pPr>
              <a:lnSpc>
                <a:spcPct val="150000"/>
              </a:lnSpc>
            </a:pPr>
            <a:r>
              <a:rPr lang="zh-TW" altLang="en-US" dirty="0" smtClean="0">
                <a:solidFill>
                  <a:srgbClr val="C00000"/>
                </a:solidFill>
                <a:latin typeface="微軟正黑體" panose="020B0604030504040204" pitchFamily="34" charset="-120"/>
                <a:ea typeface="微軟正黑體" panose="020B0604030504040204" pitchFamily="34" charset="-120"/>
              </a:rPr>
              <a:t>網站資料查詢及行政事務說明</a:t>
            </a:r>
            <a:endParaRPr lang="en-US" altLang="zh-TW" dirty="0" smtClean="0">
              <a:solidFill>
                <a:srgbClr val="C00000"/>
              </a:solidFill>
              <a:latin typeface="微軟正黑體" panose="020B0604030504040204" pitchFamily="34" charset="-120"/>
              <a:ea typeface="微軟正黑體" panose="020B0604030504040204" pitchFamily="34" charset="-120"/>
            </a:endParaRPr>
          </a:p>
          <a:p>
            <a:pPr>
              <a:lnSpc>
                <a:spcPct val="150000"/>
              </a:lnSpc>
            </a:pPr>
            <a:r>
              <a:rPr lang="zh-TW" altLang="en-US" dirty="0">
                <a:solidFill>
                  <a:srgbClr val="C00000"/>
                </a:solidFill>
                <a:latin typeface="微軟正黑體" panose="020B0604030504040204" pitchFamily="34" charset="-120"/>
                <a:ea typeface="微軟正黑體" panose="020B0604030504040204" pitchFamily="34" charset="-120"/>
              </a:rPr>
              <a:t>學生常見</a:t>
            </a:r>
            <a:r>
              <a:rPr lang="en-US" altLang="zh-TW" dirty="0">
                <a:solidFill>
                  <a:srgbClr val="C00000"/>
                </a:solidFill>
                <a:latin typeface="微軟正黑體" panose="020B0604030504040204" pitchFamily="34" charset="-120"/>
                <a:ea typeface="微軟正黑體" panose="020B0604030504040204" pitchFamily="34" charset="-120"/>
              </a:rPr>
              <a:t>Q&amp;A</a:t>
            </a:r>
          </a:p>
          <a:p>
            <a:pPr>
              <a:lnSpc>
                <a:spcPct val="150000"/>
              </a:lnSpc>
            </a:pPr>
            <a:r>
              <a:rPr lang="zh-TW" altLang="en-US" dirty="0" smtClean="0">
                <a:solidFill>
                  <a:srgbClr val="C00000"/>
                </a:solidFill>
                <a:latin typeface="微軟正黑體" panose="020B0604030504040204" pitchFamily="34" charset="-120"/>
                <a:ea typeface="微軟正黑體" panose="020B0604030504040204" pitchFamily="34" charset="-120"/>
              </a:rPr>
              <a:t>臺大</a:t>
            </a:r>
            <a:r>
              <a:rPr lang="zh-TW" altLang="en-US" dirty="0">
                <a:solidFill>
                  <a:srgbClr val="C00000"/>
                </a:solidFill>
                <a:latin typeface="微軟正黑體" panose="020B0604030504040204" pitchFamily="34" charset="-120"/>
                <a:ea typeface="微軟正黑體" panose="020B0604030504040204" pitchFamily="34" charset="-120"/>
              </a:rPr>
              <a:t>教室環境及設備 </a:t>
            </a:r>
            <a:endParaRPr lang="en-US" altLang="zh-TW" dirty="0" smtClean="0">
              <a:solidFill>
                <a:srgbClr val="C00000"/>
              </a:solidFill>
              <a:latin typeface="微軟正黑體" panose="020B0604030504040204" pitchFamily="34" charset="-120"/>
              <a:ea typeface="微軟正黑體" panose="020B0604030504040204" pitchFamily="34" charset="-120"/>
            </a:endParaRPr>
          </a:p>
          <a:p>
            <a:pPr>
              <a:lnSpc>
                <a:spcPct val="150000"/>
              </a:lnSpc>
            </a:pPr>
            <a:r>
              <a:rPr lang="zh-TW" altLang="en-US" dirty="0" smtClean="0">
                <a:solidFill>
                  <a:srgbClr val="C00000"/>
                </a:solidFill>
                <a:latin typeface="微軟正黑體" panose="020B0604030504040204" pitchFamily="34" charset="-120"/>
                <a:ea typeface="微軟正黑體" panose="020B0604030504040204" pitchFamily="34" charset="-120"/>
              </a:rPr>
              <a:t>報帳說明</a:t>
            </a:r>
            <a:endParaRPr lang="en-US" altLang="zh-TW" dirty="0" smtClean="0">
              <a:solidFill>
                <a:srgbClr val="C00000"/>
              </a:solidFill>
              <a:latin typeface="微軟正黑體" panose="020B0604030504040204" pitchFamily="34" charset="-120"/>
              <a:ea typeface="微軟正黑體" panose="020B0604030504040204" pitchFamily="34" charset="-120"/>
            </a:endParaRPr>
          </a:p>
          <a:p>
            <a:pPr>
              <a:lnSpc>
                <a:spcPct val="150000"/>
              </a:lnSpc>
            </a:pPr>
            <a:endParaRPr lang="en-US" altLang="zh-TW" dirty="0">
              <a:solidFill>
                <a:srgbClr val="C00000"/>
              </a:solidFill>
              <a:latin typeface="微軟正黑體" panose="020B0604030504040204" pitchFamily="34" charset="-120"/>
              <a:ea typeface="微軟正黑體" panose="020B0604030504040204" pitchFamily="34" charset="-120"/>
            </a:endParaRPr>
          </a:p>
          <a:p>
            <a:pPr>
              <a:lnSpc>
                <a:spcPct val="150000"/>
              </a:lnSpc>
            </a:pPr>
            <a:endParaRPr lang="en-US" altLang="zh-TW" dirty="0">
              <a:solidFill>
                <a:srgbClr val="C00000"/>
              </a:solidFill>
              <a:latin typeface="華康超明體(P)" panose="02020C00000000000000" pitchFamily="18" charset="-120"/>
              <a:ea typeface="華康超明體(P)" panose="02020C00000000000000" pitchFamily="18" charset="-120"/>
            </a:endParaRPr>
          </a:p>
          <a:p>
            <a:pPr>
              <a:lnSpc>
                <a:spcPct val="150000"/>
              </a:lnSpc>
            </a:pPr>
            <a:endParaRPr lang="en-US" altLang="zh-TW" dirty="0" smtClean="0">
              <a:solidFill>
                <a:srgbClr val="C00000"/>
              </a:solidFill>
              <a:latin typeface="華康超明體(P)" panose="02020C00000000000000" pitchFamily="18" charset="-120"/>
              <a:ea typeface="華康超明體(P)" panose="02020C00000000000000" pitchFamily="18" charset="-120"/>
            </a:endParaRPr>
          </a:p>
          <a:p>
            <a:endParaRPr lang="zh-TW" altLang="en-US" dirty="0"/>
          </a:p>
        </p:txBody>
      </p:sp>
    </p:spTree>
    <p:extLst>
      <p:ext uri="{BB962C8B-B14F-4D97-AF65-F5344CB8AC3E}">
        <p14:creationId xmlns:p14="http://schemas.microsoft.com/office/powerpoint/2010/main" val="945010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0614" y="332656"/>
            <a:ext cx="8208912" cy="400110"/>
          </a:xfrm>
          <a:prstGeom prst="rect">
            <a:avLst/>
          </a:prstGeom>
        </p:spPr>
        <p:txBody>
          <a:bodyPr wrap="square">
            <a:spAutoFit/>
          </a:bodyPr>
          <a:lstStyle/>
          <a:p>
            <a:pPr algn="ctr">
              <a:defRPr/>
            </a:pP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綜合</a:t>
            </a:r>
            <a:r>
              <a:rPr lang="zh-TW" altLang="en-US" sz="2000" dirty="0" smtClean="0">
                <a:solidFill>
                  <a:schemeClr val="tx2">
                    <a:lumMod val="75000"/>
                  </a:schemeClr>
                </a:solidFill>
                <a:latin typeface="微軟正黑體" panose="020B0604030504040204" pitchFamily="34" charset="-120"/>
                <a:ea typeface="微軟正黑體" panose="020B0604030504040204" pitchFamily="34" charset="-120"/>
              </a:rPr>
              <a:t>教學</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館     </a:t>
            </a:r>
            <a:r>
              <a:rPr lang="zh-TW" altLang="en-US" sz="2000" dirty="0" smtClean="0">
                <a:solidFill>
                  <a:schemeClr val="tx2">
                    <a:lumMod val="75000"/>
                  </a:schemeClr>
                </a:solidFill>
                <a:latin typeface="微軟正黑體" panose="020B0604030504040204" pitchFamily="34" charset="-120"/>
                <a:ea typeface="微軟正黑體" panose="020B0604030504040204" pitchFamily="34" charset="-120"/>
              </a:rPr>
              <a:t>教室</a:t>
            </a:r>
            <a:r>
              <a:rPr lang="zh-TW" altLang="en-US" sz="2000" dirty="0">
                <a:solidFill>
                  <a:schemeClr val="tx2">
                    <a:lumMod val="75000"/>
                  </a:schemeClr>
                </a:solidFill>
                <a:latin typeface="微軟正黑體" panose="020B0604030504040204" pitchFamily="34" charset="-120"/>
                <a:ea typeface="微軟正黑體" panose="020B0604030504040204" pitchFamily="34" charset="-120"/>
              </a:rPr>
              <a:t>硬體設備疑問請詢問中控室</a:t>
            </a: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l="17244" t="146" r="11479" b="-2038"/>
          <a:stretch/>
        </p:blipFill>
        <p:spPr>
          <a:xfrm rot="5400000">
            <a:off x="6094113" y="2214533"/>
            <a:ext cx="2946567" cy="2376264"/>
          </a:xfrm>
          <a:prstGeom prst="rect">
            <a:avLst/>
          </a:prstGeom>
          <a:ln>
            <a:noFill/>
          </a:ln>
          <a:effectLst>
            <a:softEdge rad="112500"/>
          </a:effectLst>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47" y="1931940"/>
            <a:ext cx="6248919" cy="3525212"/>
          </a:xfrm>
          <a:prstGeom prst="rect">
            <a:avLst/>
          </a:prstGeom>
          <a:ln>
            <a:noFill/>
          </a:ln>
          <a:effectLst>
            <a:softEdge rad="112500"/>
          </a:effectLst>
        </p:spPr>
      </p:pic>
      <p:sp>
        <p:nvSpPr>
          <p:cNvPr id="5" name="文字方塊 4"/>
          <p:cNvSpPr txBox="1"/>
          <p:nvPr/>
        </p:nvSpPr>
        <p:spPr>
          <a:xfrm>
            <a:off x="7092280" y="4910555"/>
            <a:ext cx="1277914" cy="369332"/>
          </a:xfrm>
          <a:prstGeom prst="rect">
            <a:avLst/>
          </a:prstGeom>
          <a:noFill/>
        </p:spPr>
        <p:txBody>
          <a:bodyPr wrap="none" rtlCol="0">
            <a:spAutoFit/>
          </a:bodyPr>
          <a:lstStyle/>
          <a:p>
            <a:r>
              <a:rPr lang="zh-TW" altLang="en-US" dirty="0" smtClean="0">
                <a:latin typeface="微軟正黑體" panose="020B0604030504040204" pitchFamily="34" charset="-120"/>
                <a:ea typeface="微軟正黑體" panose="020B0604030504040204" pitchFamily="34" charset="-120"/>
              </a:rPr>
              <a:t>救命專線</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2037165" y="1562608"/>
            <a:ext cx="2435282" cy="369332"/>
          </a:xfrm>
          <a:prstGeom prst="rect">
            <a:avLst/>
          </a:prstGeom>
          <a:noFill/>
        </p:spPr>
        <p:txBody>
          <a:bodyPr wrap="none" rtlCol="0">
            <a:spAutoFit/>
          </a:bodyPr>
          <a:lstStyle/>
          <a:p>
            <a:r>
              <a:rPr lang="zh-TW" altLang="en-US" strike="sngStrike" dirty="0" smtClean="0">
                <a:latin typeface="微軟正黑體" panose="020B0604030504040204" pitchFamily="34" charset="-120"/>
                <a:ea typeface="微軟正黑體" panose="020B0604030504040204" pitchFamily="34" charset="-120"/>
              </a:rPr>
              <a:t>逃生路線</a:t>
            </a:r>
            <a:r>
              <a:rPr lang="zh-TW" altLang="en-US" dirty="0" smtClean="0">
                <a:latin typeface="微軟正黑體" panose="020B0604030504040204" pitchFamily="34" charset="-120"/>
                <a:ea typeface="微軟正黑體" panose="020B0604030504040204" pitchFamily="34" charset="-120"/>
              </a:rPr>
              <a:t>   中控室位置</a:t>
            </a:r>
            <a:endParaRPr lang="zh-TW" altLang="en-US" dirty="0">
              <a:latin typeface="微軟正黑體" panose="020B0604030504040204" pitchFamily="34" charset="-120"/>
              <a:ea typeface="微軟正黑體" panose="020B0604030504040204" pitchFamily="34" charset="-120"/>
            </a:endParaRPr>
          </a:p>
        </p:txBody>
      </p:sp>
      <p:sp>
        <p:nvSpPr>
          <p:cNvPr id="9" name="橢圓 8"/>
          <p:cNvSpPr/>
          <p:nvPr/>
        </p:nvSpPr>
        <p:spPr>
          <a:xfrm>
            <a:off x="899592" y="3356992"/>
            <a:ext cx="1296144" cy="1120512"/>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70706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37574" y="2852936"/>
            <a:ext cx="8532948" cy="923330"/>
          </a:xfrm>
          <a:prstGeom prst="rect">
            <a:avLst/>
          </a:prstGeom>
        </p:spPr>
        <p:txBody>
          <a:bodyPr wrap="square">
            <a:spAutoFit/>
          </a:bodyPr>
          <a:lstStyle/>
          <a:p>
            <a:pPr algn="ctr">
              <a:spcBef>
                <a:spcPct val="0"/>
              </a:spcBef>
              <a:defRPr/>
            </a:pPr>
            <a:r>
              <a:rPr lang="zh-TW" altLang="en-US" sz="5400"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報帳說明</a:t>
            </a:r>
          </a:p>
        </p:txBody>
      </p:sp>
      <p:sp>
        <p:nvSpPr>
          <p:cNvPr id="5" name="Sous-titre 2"/>
          <p:cNvSpPr txBox="1">
            <a:spLocks/>
          </p:cNvSpPr>
          <p:nvPr/>
        </p:nvSpPr>
        <p:spPr bwMode="auto">
          <a:xfrm>
            <a:off x="1403648" y="5732463"/>
            <a:ext cx="6400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20000"/>
              </a:spcBef>
              <a:buFont typeface="Arial" charset="0"/>
              <a:buNone/>
            </a:pPr>
            <a:endParaRPr kumimoji="0" lang="zh-TW" altLang="en-US" sz="2800" b="1" dirty="0">
              <a:latin typeface="微軟正黑體" pitchFamily="34" charset="-120"/>
              <a:ea typeface="微軟正黑體" pitchFamily="34" charset="-120"/>
            </a:endParaRPr>
          </a:p>
        </p:txBody>
      </p:sp>
      <p:sp>
        <p:nvSpPr>
          <p:cNvPr id="9" name="文字方塊 8"/>
          <p:cNvSpPr txBox="1"/>
          <p:nvPr/>
        </p:nvSpPr>
        <p:spPr>
          <a:xfrm>
            <a:off x="4572000" y="320803"/>
            <a:ext cx="4206875" cy="369332"/>
          </a:xfrm>
          <a:prstGeom prst="rect">
            <a:avLst/>
          </a:prstGeom>
          <a:noFill/>
        </p:spPr>
        <p:txBody>
          <a:bodyPr wrap="square">
            <a:spAutoFit/>
          </a:bodyPr>
          <a:lstStyle/>
          <a:p>
            <a:pPr algn="r">
              <a:defRPr/>
            </a:pPr>
            <a:r>
              <a:rPr lang="zh-TW" altLang="en-US" dirty="0" smtClean="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全國夏季學院</a:t>
            </a:r>
            <a:endParaRPr lang="zh-TW" altLang="en-US" dirty="0">
              <a:solidFill>
                <a:schemeClr val="tx1">
                  <a:lumMod val="95000"/>
                  <a:lumOff val="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56090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1988840"/>
            <a:ext cx="8496944" cy="4464496"/>
          </a:xfrm>
        </p:spPr>
        <p:txBody>
          <a:bodyPr>
            <a:normAutofit fontScale="85000" lnSpcReduction="10000"/>
          </a:bodyPr>
          <a:lstStyle/>
          <a:p>
            <a:pPr>
              <a:lnSpc>
                <a:spcPct val="210000"/>
              </a:lnSpc>
            </a:pPr>
            <a:r>
              <a:rPr lang="zh-TW" altLang="en-US" sz="2600" b="1" dirty="0" smtClean="0">
                <a:solidFill>
                  <a:schemeClr val="tx1"/>
                </a:solidFill>
                <a:latin typeface="微軟正黑體" panose="020B0604030504040204" pitchFamily="34" charset="-120"/>
                <a:ea typeface="微軟正黑體" panose="020B0604030504040204" pitchFamily="34" charset="-120"/>
              </a:rPr>
              <a:t>確認</a:t>
            </a:r>
            <a:r>
              <a:rPr lang="zh-TW" altLang="en-US" sz="2600" b="1" u="sng" dirty="0" smtClean="0">
                <a:solidFill>
                  <a:schemeClr val="tx2">
                    <a:lumMod val="60000"/>
                    <a:lumOff val="40000"/>
                  </a:schemeClr>
                </a:solidFill>
                <a:latin typeface="微軟正黑體" panose="020B0604030504040204" pitchFamily="34" charset="-120"/>
                <a:ea typeface="微軟正黑體" panose="020B0604030504040204" pitchFamily="34" charset="-120"/>
              </a:rPr>
              <a:t>經費</a:t>
            </a:r>
            <a:r>
              <a:rPr lang="zh-TW" altLang="en-US" sz="2600" b="1" u="sng" dirty="0">
                <a:solidFill>
                  <a:schemeClr val="tx2">
                    <a:lumMod val="60000"/>
                    <a:lumOff val="40000"/>
                  </a:schemeClr>
                </a:solidFill>
                <a:latin typeface="微軟正黑體" panose="020B0604030504040204" pitchFamily="34" charset="-120"/>
                <a:ea typeface="微軟正黑體" panose="020B0604030504040204" pitchFamily="34" charset="-120"/>
              </a:rPr>
              <a:t>核定表</a:t>
            </a:r>
            <a:r>
              <a:rPr lang="zh-TW" altLang="en-US" sz="2600" b="1" dirty="0">
                <a:solidFill>
                  <a:schemeClr val="tx1"/>
                </a:solidFill>
                <a:latin typeface="微軟正黑體" panose="020B0604030504040204" pitchFamily="34" charset="-120"/>
                <a:ea typeface="微軟正黑體" panose="020B0604030504040204" pitchFamily="34" charset="-120"/>
              </a:rPr>
              <a:t>所</a:t>
            </a:r>
            <a:r>
              <a:rPr lang="zh-TW" altLang="en-US" sz="2600" b="1" dirty="0" smtClean="0">
                <a:solidFill>
                  <a:schemeClr val="tx1"/>
                </a:solidFill>
                <a:latin typeface="微軟正黑體" panose="020B0604030504040204" pitchFamily="34" charset="-120"/>
                <a:ea typeface="微軟正黑體" panose="020B0604030504040204" pitchFamily="34" charset="-120"/>
              </a:rPr>
              <a:t>核定之項目及金額</a:t>
            </a:r>
            <a:endParaRPr lang="en-US" altLang="zh-TW" sz="2600" b="1" dirty="0" smtClean="0">
              <a:solidFill>
                <a:schemeClr val="tx1"/>
              </a:solidFill>
              <a:latin typeface="微軟正黑體" panose="020B0604030504040204" pitchFamily="34" charset="-120"/>
              <a:ea typeface="微軟正黑體" panose="020B0604030504040204" pitchFamily="34" charset="-120"/>
            </a:endParaRPr>
          </a:p>
          <a:p>
            <a:pPr>
              <a:lnSpc>
                <a:spcPct val="210000"/>
              </a:lnSpc>
            </a:pPr>
            <a:r>
              <a:rPr lang="zh-TW" altLang="en-US" sz="2600" b="1" dirty="0" smtClean="0">
                <a:solidFill>
                  <a:schemeClr val="tx1"/>
                </a:solidFill>
                <a:latin typeface="微軟正黑體" panose="020B0604030504040204" pitchFamily="34" charset="-120"/>
                <a:ea typeface="微軟正黑體" panose="020B0604030504040204" pitchFamily="34" charset="-120"/>
              </a:rPr>
              <a:t>時間：課程結束後</a:t>
            </a:r>
            <a:r>
              <a:rPr lang="zh-TW" altLang="en-US" sz="2600" b="1" u="sng" dirty="0" smtClean="0">
                <a:solidFill>
                  <a:srgbClr val="00B050"/>
                </a:solidFill>
                <a:latin typeface="微軟正黑體" panose="020B0604030504040204" pitchFamily="34" charset="-120"/>
                <a:ea typeface="微軟正黑體" panose="020B0604030504040204" pitchFamily="34" charset="-120"/>
              </a:rPr>
              <a:t>一個月內</a:t>
            </a:r>
            <a:r>
              <a:rPr lang="zh-TW" altLang="en-US" sz="2600" b="1" dirty="0" smtClean="0">
                <a:solidFill>
                  <a:schemeClr val="tx1"/>
                </a:solidFill>
                <a:latin typeface="微軟正黑體" panose="020B0604030504040204" pitchFamily="34" charset="-120"/>
                <a:ea typeface="微軟正黑體" panose="020B0604030504040204" pitchFamily="34" charset="-120"/>
              </a:rPr>
              <a:t>交件</a:t>
            </a:r>
            <a:endParaRPr lang="en-US" altLang="zh-TW" sz="2600" b="1" dirty="0" smtClean="0">
              <a:solidFill>
                <a:schemeClr val="tx1"/>
              </a:solidFill>
              <a:latin typeface="微軟正黑體" panose="020B0604030504040204" pitchFamily="34" charset="-120"/>
              <a:ea typeface="微軟正黑體" panose="020B0604030504040204" pitchFamily="34" charset="-120"/>
            </a:endParaRPr>
          </a:p>
          <a:p>
            <a:pPr>
              <a:lnSpc>
                <a:spcPct val="210000"/>
              </a:lnSpc>
            </a:pPr>
            <a:r>
              <a:rPr lang="zh-TW" altLang="en-US" sz="2600" b="1" dirty="0" smtClean="0">
                <a:solidFill>
                  <a:schemeClr val="tx1"/>
                </a:solidFill>
                <a:latin typeface="微軟正黑體" panose="020B0604030504040204" pitchFamily="34" charset="-120"/>
                <a:ea typeface="微軟正黑體" panose="020B0604030504040204" pitchFamily="34" charset="-120"/>
              </a:rPr>
              <a:t>必備：</a:t>
            </a:r>
            <a:r>
              <a:rPr lang="zh-TW" altLang="en-US" sz="2600" b="1" u="sng" dirty="0" smtClean="0">
                <a:solidFill>
                  <a:srgbClr val="FF0000"/>
                </a:solidFill>
                <a:latin typeface="微軟正黑體" panose="020B0604030504040204" pitchFamily="34" charset="-120"/>
                <a:ea typeface="微軟正黑體" panose="020B0604030504040204" pitchFamily="34" charset="-120"/>
              </a:rPr>
              <a:t>核銷單據清單</a:t>
            </a:r>
            <a:r>
              <a:rPr lang="zh-TW" altLang="en-US" sz="2600" b="1" dirty="0">
                <a:solidFill>
                  <a:schemeClr val="tx1"/>
                </a:solidFill>
                <a:latin typeface="微軟正黑體" panose="020B0604030504040204" pitchFamily="34" charset="-120"/>
                <a:ea typeface="微軟正黑體" panose="020B0604030504040204" pitchFamily="34" charset="-120"/>
              </a:rPr>
              <a:t>與</a:t>
            </a:r>
            <a:r>
              <a:rPr lang="zh-TW" altLang="en-US" sz="2600" b="1" u="sng" dirty="0" smtClean="0">
                <a:solidFill>
                  <a:srgbClr val="FF0000"/>
                </a:solidFill>
                <a:latin typeface="微軟正黑體" panose="020B0604030504040204" pitchFamily="34" charset="-120"/>
                <a:ea typeface="微軟正黑體" panose="020B0604030504040204" pitchFamily="34" charset="-120"/>
              </a:rPr>
              <a:t>正本</a:t>
            </a:r>
            <a:r>
              <a:rPr lang="zh-TW" altLang="en-US" sz="2600" b="1" u="sng" dirty="0">
                <a:solidFill>
                  <a:srgbClr val="FF0000"/>
                </a:solidFill>
                <a:latin typeface="微軟正黑體" panose="020B0604030504040204" pitchFamily="34" charset="-120"/>
                <a:ea typeface="微軟正黑體" panose="020B0604030504040204" pitchFamily="34" charset="-120"/>
              </a:rPr>
              <a:t>憑證</a:t>
            </a:r>
            <a:r>
              <a:rPr lang="zh-TW" altLang="en-US" sz="2600" b="1" u="sng" dirty="0" smtClean="0">
                <a:solidFill>
                  <a:srgbClr val="FF0000"/>
                </a:solidFill>
                <a:latin typeface="微軟正黑體" panose="020B0604030504040204" pitchFamily="34" charset="-120"/>
                <a:ea typeface="微軟正黑體" panose="020B0604030504040204" pitchFamily="34" charset="-120"/>
              </a:rPr>
              <a:t> </a:t>
            </a:r>
            <a:r>
              <a:rPr lang="en-US" altLang="zh-TW" sz="2600" b="1" dirty="0" smtClean="0">
                <a:solidFill>
                  <a:schemeClr val="tx1"/>
                </a:solidFill>
                <a:latin typeface="微軟正黑體" panose="020B0604030504040204" pitchFamily="34" charset="-120"/>
                <a:ea typeface="微軟正黑體" panose="020B0604030504040204" pitchFamily="34" charset="-120"/>
              </a:rPr>
              <a:t>(</a:t>
            </a:r>
            <a:r>
              <a:rPr lang="zh-TW" altLang="en-US" sz="2600" b="1" dirty="0" smtClean="0">
                <a:solidFill>
                  <a:schemeClr val="tx1"/>
                </a:solidFill>
                <a:latin typeface="微軟正黑體" panose="020B0604030504040204" pitchFamily="34" charset="-120"/>
                <a:ea typeface="微軟正黑體" panose="020B0604030504040204" pitchFamily="34" charset="-120"/>
              </a:rPr>
              <a:t>領據、發票、收據、車票票根等</a:t>
            </a:r>
            <a:r>
              <a:rPr lang="en-US" altLang="zh-TW" sz="2600" b="1" dirty="0" smtClean="0">
                <a:solidFill>
                  <a:schemeClr val="tx1"/>
                </a:solidFill>
                <a:latin typeface="微軟正黑體" panose="020B0604030504040204" pitchFamily="34" charset="-120"/>
                <a:ea typeface="微軟正黑體" panose="020B0604030504040204" pitchFamily="34" charset="-120"/>
              </a:rPr>
              <a:t>)</a:t>
            </a:r>
          </a:p>
          <a:p>
            <a:pPr>
              <a:lnSpc>
                <a:spcPct val="160000"/>
              </a:lnSpc>
            </a:pPr>
            <a:r>
              <a:rPr lang="zh-TW" altLang="en-US" sz="2600" b="1" dirty="0" smtClean="0">
                <a:solidFill>
                  <a:schemeClr val="tx1"/>
                </a:solidFill>
                <a:latin typeface="微軟正黑體" panose="020B0604030504040204" pitchFamily="34" charset="-120"/>
                <a:ea typeface="微軟正黑體" panose="020B0604030504040204" pitchFamily="34" charset="-120"/>
              </a:rPr>
              <a:t>交件方式：</a:t>
            </a:r>
            <a:r>
              <a:rPr lang="zh-TW" altLang="en-US" sz="2600" b="1" u="sng" dirty="0" smtClean="0">
                <a:solidFill>
                  <a:schemeClr val="tx1"/>
                </a:solidFill>
                <a:latin typeface="微軟正黑體" panose="020B0604030504040204" pitchFamily="34" charset="-120"/>
                <a:ea typeface="微軟正黑體" panose="020B0604030504040204" pitchFamily="34" charset="-120"/>
              </a:rPr>
              <a:t>掛號</a:t>
            </a:r>
            <a:r>
              <a:rPr lang="zh-TW" altLang="en-US" sz="2600" b="1" dirty="0" smtClean="0">
                <a:solidFill>
                  <a:schemeClr val="tx1"/>
                </a:solidFill>
                <a:latin typeface="微軟正黑體" panose="020B0604030504040204" pitchFamily="34" charset="-120"/>
                <a:ea typeface="微軟正黑體" panose="020B0604030504040204" pitchFamily="34" charset="-120"/>
              </a:rPr>
              <a:t>或</a:t>
            </a:r>
            <a:r>
              <a:rPr lang="zh-TW" altLang="en-US" sz="2600" b="1" u="sng" dirty="0" smtClean="0">
                <a:solidFill>
                  <a:schemeClr val="tx1"/>
                </a:solidFill>
                <a:latin typeface="微軟正黑體" panose="020B0604030504040204" pitchFamily="34" charset="-120"/>
                <a:ea typeface="微軟正黑體" panose="020B0604030504040204" pitchFamily="34" charset="-120"/>
              </a:rPr>
              <a:t>親送</a:t>
            </a:r>
            <a:r>
              <a:rPr lang="zh-TW" altLang="en-US" sz="2600" b="1" dirty="0" smtClean="0">
                <a:solidFill>
                  <a:schemeClr val="tx1"/>
                </a:solidFill>
                <a:latin typeface="微軟正黑體" panose="020B0604030504040204" pitchFamily="34" charset="-120"/>
                <a:ea typeface="微軟正黑體" panose="020B0604030504040204" pitchFamily="34" charset="-120"/>
              </a:rPr>
              <a:t>至</a:t>
            </a:r>
            <a:r>
              <a:rPr lang="zh-TW" altLang="en-US" sz="2600" b="1" dirty="0" smtClean="0">
                <a:solidFill>
                  <a:srgbClr val="0000FF"/>
                </a:solidFill>
                <a:latin typeface="微軟正黑體" panose="020B0604030504040204" pitchFamily="34" charset="-120"/>
                <a:ea typeface="微軟正黑體" panose="020B0604030504040204" pitchFamily="34" charset="-120"/>
              </a:rPr>
              <a:t>臺大教發中心夏季學院工作小組</a:t>
            </a:r>
            <a:r>
              <a:rPr lang="en-US" altLang="zh-TW" sz="2600" b="1" dirty="0" smtClean="0">
                <a:solidFill>
                  <a:schemeClr val="tx1"/>
                </a:solidFill>
                <a:latin typeface="微軟正黑體" panose="020B0604030504040204" pitchFamily="34" charset="-120"/>
                <a:ea typeface="微軟正黑體" panose="020B0604030504040204" pitchFamily="34" charset="-120"/>
              </a:rPr>
              <a:t/>
            </a:r>
            <a:br>
              <a:rPr lang="en-US" altLang="zh-TW" sz="2600" b="1" dirty="0" smtClean="0">
                <a:solidFill>
                  <a:schemeClr val="tx1"/>
                </a:solidFill>
                <a:latin typeface="微軟正黑體" panose="020B0604030504040204" pitchFamily="34" charset="-120"/>
                <a:ea typeface="微軟正黑體" panose="020B0604030504040204" pitchFamily="34" charset="-120"/>
              </a:rPr>
            </a:br>
            <a:r>
              <a:rPr lang="zh-TW" altLang="en-US" sz="2200" b="1" dirty="0" smtClean="0">
                <a:solidFill>
                  <a:schemeClr val="tx1"/>
                </a:solidFill>
                <a:latin typeface="微軟正黑體" panose="020B0604030504040204" pitchFamily="34" charset="-120"/>
                <a:ea typeface="微軟正黑體" panose="020B0604030504040204" pitchFamily="34" charset="-120"/>
              </a:rPr>
              <a:t>（地址：</a:t>
            </a:r>
            <a:r>
              <a:rPr lang="en-US" altLang="zh-TW" sz="2200" b="1" dirty="0" smtClean="0">
                <a:solidFill>
                  <a:srgbClr val="0000FF"/>
                </a:solidFill>
                <a:latin typeface="微軟正黑體" panose="020B0604030504040204" pitchFamily="34" charset="-120"/>
                <a:ea typeface="微軟正黑體" panose="020B0604030504040204" pitchFamily="34" charset="-120"/>
              </a:rPr>
              <a:t>10617 </a:t>
            </a:r>
            <a:r>
              <a:rPr lang="zh-TW" altLang="en-US" sz="2200" b="1" dirty="0">
                <a:solidFill>
                  <a:srgbClr val="0000FF"/>
                </a:solidFill>
                <a:latin typeface="微軟正黑體" panose="020B0604030504040204" pitchFamily="34" charset="-120"/>
                <a:ea typeface="微軟正黑體" panose="020B0604030504040204" pitchFamily="34" charset="-120"/>
              </a:rPr>
              <a:t>臺北市羅斯福路四段</a:t>
            </a:r>
            <a:r>
              <a:rPr lang="en-US" altLang="zh-TW" sz="2200" b="1" dirty="0">
                <a:solidFill>
                  <a:srgbClr val="0000FF"/>
                </a:solidFill>
                <a:latin typeface="微軟正黑體" panose="020B0604030504040204" pitchFamily="34" charset="-120"/>
                <a:ea typeface="微軟正黑體" panose="020B0604030504040204" pitchFamily="34" charset="-120"/>
              </a:rPr>
              <a:t>1</a:t>
            </a:r>
            <a:r>
              <a:rPr lang="zh-TW" altLang="en-US" sz="2200" b="1" dirty="0" smtClean="0">
                <a:solidFill>
                  <a:srgbClr val="0000FF"/>
                </a:solidFill>
                <a:latin typeface="微軟正黑體" panose="020B0604030504040204" pitchFamily="34" charset="-120"/>
                <a:ea typeface="微軟正黑體" panose="020B0604030504040204" pitchFamily="34" charset="-120"/>
              </a:rPr>
              <a:t>號 國立</a:t>
            </a:r>
            <a:r>
              <a:rPr lang="zh-TW" altLang="en-US" sz="2200" b="1" dirty="0">
                <a:solidFill>
                  <a:srgbClr val="0000FF"/>
                </a:solidFill>
                <a:latin typeface="微軟正黑體" panose="020B0604030504040204" pitchFamily="34" charset="-120"/>
                <a:ea typeface="微軟正黑體" panose="020B0604030504040204" pitchFamily="34" charset="-120"/>
              </a:rPr>
              <a:t>臺灣大學博雅教學館五樓</a:t>
            </a:r>
            <a:r>
              <a:rPr lang="zh-TW" altLang="en-US" sz="2200" b="1" dirty="0">
                <a:solidFill>
                  <a:schemeClr val="tx1"/>
                </a:solidFill>
                <a:latin typeface="微軟正黑體" panose="020B0604030504040204" pitchFamily="34" charset="-120"/>
                <a:ea typeface="微軟正黑體" panose="020B0604030504040204" pitchFamily="34" charset="-120"/>
              </a:rPr>
              <a:t>）</a:t>
            </a:r>
            <a:endParaRPr lang="en-US" altLang="zh-TW" sz="2200" b="1" dirty="0" smtClean="0">
              <a:solidFill>
                <a:schemeClr val="tx1"/>
              </a:solidFill>
              <a:latin typeface="微軟正黑體" panose="020B0604030504040204" pitchFamily="34" charset="-120"/>
              <a:ea typeface="微軟正黑體" panose="020B0604030504040204" pitchFamily="34" charset="-120"/>
            </a:endParaRPr>
          </a:p>
          <a:p>
            <a:pPr>
              <a:lnSpc>
                <a:spcPct val="210000"/>
              </a:lnSpc>
            </a:pPr>
            <a:r>
              <a:rPr lang="zh-TW" altLang="en-US" sz="2600" b="1" dirty="0" smtClean="0">
                <a:solidFill>
                  <a:schemeClr val="tx1"/>
                </a:solidFill>
                <a:latin typeface="微軟正黑體" panose="020B0604030504040204" pitchFamily="34" charset="-120"/>
                <a:ea typeface="微軟正黑體" panose="020B0604030504040204" pitchFamily="34" charset="-120"/>
              </a:rPr>
              <a:t>送出</a:t>
            </a:r>
            <a:r>
              <a:rPr lang="zh-TW" altLang="en-US" sz="2600" b="1" dirty="0">
                <a:solidFill>
                  <a:schemeClr val="tx1"/>
                </a:solidFill>
                <a:latin typeface="微軟正黑體" panose="020B0604030504040204" pitchFamily="34" charset="-120"/>
                <a:ea typeface="微軟正黑體" panose="020B0604030504040204" pitchFamily="34" charset="-120"/>
              </a:rPr>
              <a:t>前</a:t>
            </a:r>
            <a:r>
              <a:rPr lang="zh-TW" altLang="en-US" sz="2600" b="1" dirty="0" smtClean="0">
                <a:solidFill>
                  <a:schemeClr val="tx1"/>
                </a:solidFill>
                <a:latin typeface="微軟正黑體" panose="020B0604030504040204" pitchFamily="34" charset="-120"/>
                <a:ea typeface="微軟正黑體" panose="020B0604030504040204" pitchFamily="34" charset="-120"/>
              </a:rPr>
              <a:t>請再次確認所有應備資料正確無缺</a:t>
            </a:r>
            <a:r>
              <a:rPr lang="zh-TW" altLang="en-US" sz="2600" b="1" dirty="0">
                <a:solidFill>
                  <a:schemeClr val="tx1"/>
                </a:solidFill>
                <a:latin typeface="微軟正黑體" panose="020B0604030504040204" pitchFamily="34" charset="-120"/>
                <a:ea typeface="微軟正黑體" panose="020B0604030504040204" pitchFamily="34" charset="-120"/>
              </a:rPr>
              <a:t>漏</a:t>
            </a:r>
          </a:p>
        </p:txBody>
      </p:sp>
      <p:sp>
        <p:nvSpPr>
          <p:cNvPr id="2" name="標題 1"/>
          <p:cNvSpPr>
            <a:spLocks noGrp="1"/>
          </p:cNvSpPr>
          <p:nvPr>
            <p:ph type="title"/>
          </p:nvPr>
        </p:nvSpPr>
        <p:spPr>
          <a:xfrm>
            <a:off x="467544" y="692696"/>
            <a:ext cx="8229600" cy="706090"/>
          </a:xfrm>
        </p:spPr>
        <p:txBody>
          <a:bodyPr>
            <a:normAutofit/>
          </a:bodyPr>
          <a:lstStyle/>
          <a:p>
            <a:r>
              <a:rPr lang="zh-TW" altLang="en-US" sz="3600" b="1" dirty="0" smtClean="0">
                <a:solidFill>
                  <a:schemeClr val="accent6">
                    <a:lumMod val="20000"/>
                    <a:lumOff val="80000"/>
                  </a:schemeClr>
                </a:solidFill>
                <a:latin typeface="微軟正黑體" panose="020B0604030504040204" pitchFamily="34" charset="-120"/>
                <a:ea typeface="微軟正黑體" panose="020B0604030504040204" pitchFamily="34" charset="-120"/>
              </a:rPr>
              <a:t>報帳方式</a:t>
            </a:r>
            <a:endParaRPr lang="zh-TW" altLang="en-US" sz="3600" b="1"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95635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11725" y="620688"/>
            <a:ext cx="8892480" cy="1107996"/>
          </a:xfrm>
          <a:prstGeom prst="rect">
            <a:avLst/>
          </a:prstGeom>
          <a:solidFill>
            <a:schemeClr val="bg1"/>
          </a:solidFill>
        </p:spPr>
        <p:txBody>
          <a:bodyPr wrap="square">
            <a:spAutoFit/>
          </a:bodyPr>
          <a:lstStyle/>
          <a:p>
            <a:pPr marL="304800" algn="ctr"/>
            <a:endParaRPr lang="zh-TW" altLang="zh-TW" sz="2400" kern="100" dirty="0">
              <a:solidFill>
                <a:prstClr val="black"/>
              </a:solidFill>
              <a:cs typeface="Times New Roman"/>
            </a:endParaRPr>
          </a:p>
          <a:p>
            <a:pPr marL="304800" algn="ctr"/>
            <a:r>
              <a:rPr lang="zh-TW" altLang="zh-TW" sz="2400" kern="100" dirty="0" smtClean="0">
                <a:solidFill>
                  <a:prstClr val="black"/>
                </a:solidFill>
                <a:cs typeface="Times New Roman"/>
              </a:rPr>
              <a:t>全國</a:t>
            </a:r>
            <a:r>
              <a:rPr lang="zh-TW" altLang="zh-TW" sz="2400" kern="100" dirty="0">
                <a:solidFill>
                  <a:prstClr val="black"/>
                </a:solidFill>
                <a:cs typeface="Times New Roman"/>
              </a:rPr>
              <a:t>夏季</a:t>
            </a:r>
            <a:r>
              <a:rPr lang="zh-TW" altLang="zh-TW" sz="2400" kern="100" dirty="0" smtClean="0">
                <a:solidFill>
                  <a:prstClr val="black"/>
                </a:solidFill>
                <a:cs typeface="Times New Roman"/>
              </a:rPr>
              <a:t>學院課程核銷</a:t>
            </a:r>
            <a:r>
              <a:rPr lang="zh-TW" altLang="zh-TW" sz="2400" kern="100" dirty="0">
                <a:solidFill>
                  <a:prstClr val="black"/>
                </a:solidFill>
                <a:cs typeface="Times New Roman"/>
              </a:rPr>
              <a:t>單據</a:t>
            </a:r>
            <a:r>
              <a:rPr lang="zh-TW" altLang="zh-TW" sz="2400" kern="100" dirty="0" smtClean="0">
                <a:solidFill>
                  <a:prstClr val="black"/>
                </a:solidFill>
                <a:cs typeface="Times New Roman"/>
              </a:rPr>
              <a:t>清單</a:t>
            </a:r>
            <a:endParaRPr lang="en-US" altLang="zh-TW" sz="2400" kern="100" dirty="0" smtClean="0">
              <a:solidFill>
                <a:prstClr val="black"/>
              </a:solidFill>
              <a:cs typeface="Times New Roman"/>
            </a:endParaRPr>
          </a:p>
          <a:p>
            <a:pPr marL="304800"/>
            <a:r>
              <a:rPr lang="zh-TW" altLang="en-US" sz="1600" kern="100" dirty="0" smtClean="0">
                <a:solidFill>
                  <a:prstClr val="black"/>
                </a:solidFill>
                <a:cs typeface="Times New Roman"/>
              </a:rPr>
              <a:t>課號：                                                                                     課名：</a:t>
            </a:r>
            <a:endParaRPr lang="zh-TW" altLang="zh-TW" sz="1600" kern="100" dirty="0">
              <a:solidFill>
                <a:prstClr val="black"/>
              </a:solidFill>
              <a:cs typeface="Times New Roman"/>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429" t="35221" r="16912" b="14938"/>
          <a:stretch/>
        </p:blipFill>
        <p:spPr bwMode="auto">
          <a:xfrm>
            <a:off x="4812" y="1703494"/>
            <a:ext cx="9001000" cy="453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915816" y="6237312"/>
            <a:ext cx="3816424" cy="369332"/>
          </a:xfrm>
          <a:prstGeom prst="rect">
            <a:avLst/>
          </a:prstGeom>
        </p:spPr>
        <p:txBody>
          <a:bodyPr wrap="square">
            <a:spAutoFit/>
          </a:bodyPr>
          <a:lstStyle/>
          <a:p>
            <a:pPr algn="ctr"/>
            <a:r>
              <a:rPr lang="zh-TW" altLang="en-US" dirty="0" smtClean="0">
                <a:solidFill>
                  <a:srgbClr val="0000FF"/>
                </a:solidFill>
                <a:latin typeface="Adobe 繁黑體 Std B" pitchFamily="34" charset="-120"/>
                <a:ea typeface="Adobe 繁黑體 Std B" pitchFamily="34" charset="-120"/>
              </a:rPr>
              <a:t>（此為範例</a:t>
            </a:r>
            <a:r>
              <a:rPr lang="zh-TW" altLang="en-US" dirty="0">
                <a:solidFill>
                  <a:srgbClr val="0000FF"/>
                </a:solidFill>
                <a:latin typeface="Adobe 繁黑體 Std B" pitchFamily="34" charset="-120"/>
                <a:ea typeface="Adobe 繁黑體 Std B" pitchFamily="34" charset="-120"/>
              </a:rPr>
              <a:t>，請依實際情況</a:t>
            </a:r>
            <a:r>
              <a:rPr lang="zh-TW" altLang="en-US" dirty="0" smtClean="0">
                <a:solidFill>
                  <a:srgbClr val="0000FF"/>
                </a:solidFill>
                <a:latin typeface="Adobe 繁黑體 Std B" pitchFamily="34" charset="-120"/>
                <a:ea typeface="Adobe 繁黑體 Std B" pitchFamily="34" charset="-120"/>
              </a:rPr>
              <a:t>填寫）</a:t>
            </a:r>
            <a:endParaRPr lang="zh-TW" altLang="en-US" dirty="0">
              <a:solidFill>
                <a:srgbClr val="0000FF"/>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19666043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832" t="21789" r="18933" b="9114"/>
          <a:stretch/>
        </p:blipFill>
        <p:spPr bwMode="auto">
          <a:xfrm>
            <a:off x="390096" y="260648"/>
            <a:ext cx="8435812" cy="5354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683567" y="5614957"/>
            <a:ext cx="7848871" cy="830997"/>
          </a:xfrm>
          <a:prstGeom prst="rect">
            <a:avLst/>
          </a:prstGeom>
          <a:noFill/>
        </p:spPr>
        <p:txBody>
          <a:bodyPr wrap="square" rtlCol="0">
            <a:spAutoFit/>
          </a:bodyPr>
          <a:lstStyle/>
          <a:p>
            <a:r>
              <a:rPr lang="zh-TW" altLang="en-US" sz="2400" b="1" dirty="0" smtClean="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核銷單據清單範本及各式領據檔案請至夏季學院網頁「下載專區→各式表單→經費報帳表格」下載！</a:t>
            </a:r>
            <a:endParaRPr lang="zh-TW" altLang="en-US" sz="2400" b="1"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矩形 3"/>
          <p:cNvSpPr/>
          <p:nvPr/>
        </p:nvSpPr>
        <p:spPr>
          <a:xfrm>
            <a:off x="4712225" y="3356992"/>
            <a:ext cx="3816424" cy="369332"/>
          </a:xfrm>
          <a:prstGeom prst="rect">
            <a:avLst/>
          </a:prstGeom>
        </p:spPr>
        <p:txBody>
          <a:bodyPr wrap="square">
            <a:spAutoFit/>
          </a:bodyPr>
          <a:lstStyle/>
          <a:p>
            <a:pPr algn="ctr"/>
            <a:r>
              <a:rPr lang="zh-TW" altLang="en-US" dirty="0" smtClean="0">
                <a:solidFill>
                  <a:srgbClr val="0000FF"/>
                </a:solidFill>
                <a:latin typeface="Adobe 繁黑體 Std B" pitchFamily="34" charset="-120"/>
                <a:ea typeface="Adobe 繁黑體 Std B" pitchFamily="34" charset="-120"/>
              </a:rPr>
              <a:t>（此為範例</a:t>
            </a:r>
            <a:r>
              <a:rPr lang="zh-TW" altLang="en-US" dirty="0">
                <a:solidFill>
                  <a:srgbClr val="0000FF"/>
                </a:solidFill>
                <a:latin typeface="Adobe 繁黑體 Std B" pitchFamily="34" charset="-120"/>
                <a:ea typeface="Adobe 繁黑體 Std B" pitchFamily="34" charset="-120"/>
              </a:rPr>
              <a:t>，請依實際情況</a:t>
            </a:r>
            <a:r>
              <a:rPr lang="zh-TW" altLang="en-US" dirty="0" smtClean="0">
                <a:solidFill>
                  <a:srgbClr val="0000FF"/>
                </a:solidFill>
                <a:latin typeface="Adobe 繁黑體 Std B" pitchFamily="34" charset="-120"/>
                <a:ea typeface="Adobe 繁黑體 Std B" pitchFamily="34" charset="-120"/>
              </a:rPr>
              <a:t>填寫）</a:t>
            </a:r>
            <a:endParaRPr lang="zh-TW" altLang="en-US" dirty="0">
              <a:solidFill>
                <a:srgbClr val="0000FF"/>
              </a:solidFill>
              <a:latin typeface="Adobe 繁黑體 Std B" pitchFamily="34" charset="-120"/>
              <a:ea typeface="Adobe 繁黑體 Std B" pitchFamily="34" charset="-120"/>
            </a:endParaRPr>
          </a:p>
        </p:txBody>
      </p:sp>
    </p:spTree>
    <p:extLst>
      <p:ext uri="{BB962C8B-B14F-4D97-AF65-F5344CB8AC3E}">
        <p14:creationId xmlns:p14="http://schemas.microsoft.com/office/powerpoint/2010/main" val="34003266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p:cNvSpPr>
            <a:spLocks noGrp="1"/>
          </p:cNvSpPr>
          <p:nvPr>
            <p:ph idx="1"/>
          </p:nvPr>
        </p:nvSpPr>
        <p:spPr>
          <a:xfrm>
            <a:off x="611561" y="1844824"/>
            <a:ext cx="7992888" cy="4464496"/>
          </a:xfrm>
        </p:spPr>
        <p:txBody>
          <a:bodyPr>
            <a:normAutofit/>
          </a:bodyPr>
          <a:lstStyle/>
          <a:p>
            <a:pPr>
              <a:buFont typeface="Wingdings" panose="05000000000000000000" pitchFamily="2" charset="2"/>
              <a:buChar char="u"/>
            </a:pPr>
            <a:r>
              <a:rPr lang="zh-TW" altLang="zh-TW" b="1" dirty="0" smtClean="0">
                <a:solidFill>
                  <a:srgbClr val="7030A0"/>
                </a:solidFill>
                <a:latin typeface="微軟正黑體" panose="020B0604030504040204" pitchFamily="34" charset="-120"/>
                <a:ea typeface="微軟正黑體" panose="020B0604030504040204" pitchFamily="34" charset="-120"/>
              </a:rPr>
              <a:t>薪資類</a:t>
            </a:r>
            <a:endParaRPr lang="en-US" altLang="zh-TW" b="1" dirty="0" smtClean="0">
              <a:solidFill>
                <a:srgbClr val="7030A0"/>
              </a:solidFill>
              <a:latin typeface="微軟正黑體" panose="020B0604030504040204" pitchFamily="34" charset="-120"/>
              <a:ea typeface="微軟正黑體" panose="020B0604030504040204" pitchFamily="34" charset="-120"/>
            </a:endParaRPr>
          </a:p>
          <a:p>
            <a:pPr lvl="1">
              <a:buFont typeface="Wingdings" panose="05000000000000000000" pitchFamily="2" charset="2"/>
              <a:buChar char="ü"/>
            </a:pP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若為夏</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季學院</a:t>
            </a:r>
            <a:r>
              <a:rPr lang="en-US" altLang="zh-TW" dirty="0" smtClean="0">
                <a:latin typeface="微軟正黑體" panose="020B0604030504040204" pitchFamily="34" charset="-120"/>
                <a:ea typeface="微軟正黑體" panose="020B0604030504040204" pitchFamily="34" charset="-120"/>
                <a:cs typeface="Times New Roman" panose="02020603050405020304" pitchFamily="18" charset="0"/>
              </a:rPr>
              <a:t>TA</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臺大師生</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、講座鐘點費</a:t>
            </a: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代墊人</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僅</a:t>
            </a:r>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接受</a:t>
            </a:r>
            <a:r>
              <a:rPr lang="zh-TW" altLang="zh-TW" b="1" dirty="0">
                <a:latin typeface="微軟正黑體" panose="020B0604030504040204" pitchFamily="34" charset="-120"/>
                <a:ea typeface="微軟正黑體" panose="020B0604030504040204" pitchFamily="34" charset="-120"/>
                <a:cs typeface="Times New Roman" panose="02020603050405020304" pitchFamily="18" charset="0"/>
              </a:rPr>
              <a:t>郵局、華南及玉山</a:t>
            </a: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帳戶</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lvl="1">
              <a:buFont typeface="Wingdings" panose="05000000000000000000" pitchFamily="2" charset="2"/>
              <a:buChar char="ü"/>
            </a:pP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即</a:t>
            </a:r>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只有非臺大專任</a:t>
            </a: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老師</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、且非代墊鐘點費者</a:t>
            </a: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才</a:t>
            </a:r>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可提供郵局、華南及玉山以外</a:t>
            </a: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帳</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戶。</a:t>
            </a: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將</a:t>
            </a:r>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由匯款中扣除手續費</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元</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lvl="1">
              <a:buFont typeface="Wingdings" panose="05000000000000000000" pitchFamily="2" charset="2"/>
              <a:buChar char="ü"/>
            </a:pP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代墊講座鐘點費請於核銷清單說明必須代墊原因。</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br>
            <a:endParaRPr lang="en-US" altLang="zh-TW"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a:buFont typeface="Wingdings" panose="05000000000000000000" pitchFamily="2" charset="2"/>
              <a:buChar char="u"/>
            </a:pPr>
            <a:r>
              <a:rPr lang="zh-TW" altLang="zh-TW" b="1"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印刷費</a:t>
            </a:r>
            <a:r>
              <a:rPr lang="zh-TW" altLang="en-US" b="1"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課程</a:t>
            </a:r>
            <a:r>
              <a:rPr lang="zh-TW" altLang="zh-TW"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小額雜</a:t>
            </a:r>
            <a:r>
              <a:rPr lang="zh-TW" altLang="zh-TW" b="1"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支</a:t>
            </a:r>
            <a:r>
              <a:rPr lang="zh-TW" altLang="en-US" b="1"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b="1"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講</a:t>
            </a:r>
            <a:r>
              <a:rPr lang="zh-TW" altLang="zh-TW" b="1"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者交通費</a:t>
            </a:r>
            <a:r>
              <a:rPr lang="en-US" altLang="zh-TW" dirty="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rPr>
              <a:t> </a:t>
            </a:r>
            <a:endParaRPr lang="en-US" altLang="zh-TW" dirty="0" smtClean="0">
              <a:solidFill>
                <a:srgbClr val="7030A0"/>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a:buFont typeface="Wingdings" panose="05000000000000000000" pitchFamily="2" charset="2"/>
              <a:buChar char="ü"/>
            </a:pP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個人</a:t>
            </a:r>
            <a:r>
              <a:rPr lang="zh-TW" altLang="zh-TW" b="1" dirty="0">
                <a:latin typeface="微軟正黑體" panose="020B0604030504040204" pitchFamily="34" charset="-120"/>
                <a:ea typeface="微軟正黑體" panose="020B0604030504040204" pitchFamily="34" charset="-120"/>
                <a:cs typeface="Times New Roman" panose="02020603050405020304" pitchFamily="18" charset="0"/>
              </a:rPr>
              <a:t>郵局、華南</a:t>
            </a:r>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b="1" dirty="0">
                <a:latin typeface="微軟正黑體" panose="020B0604030504040204" pitchFamily="34" charset="-120"/>
                <a:ea typeface="微軟正黑體" panose="020B0604030504040204" pitchFamily="34" charset="-120"/>
                <a:cs typeface="Times New Roman" panose="02020603050405020304" pitchFamily="18" charset="0"/>
              </a:rPr>
              <a:t>玉山</a:t>
            </a:r>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銀行免扣手續費；</a:t>
            </a:r>
            <a:r>
              <a:rPr lang="zh-TW" altLang="zh-TW" b="1" dirty="0">
                <a:latin typeface="微軟正黑體" panose="020B0604030504040204" pitchFamily="34" charset="-120"/>
                <a:ea typeface="微軟正黑體" panose="020B0604030504040204" pitchFamily="34" charset="-120"/>
                <a:cs typeface="Times New Roman" panose="02020603050405020304" pitchFamily="18" charset="0"/>
              </a:rPr>
              <a:t>廠商華南</a:t>
            </a:r>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銀行帳戶免扣</a:t>
            </a: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手續費</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lvl="1">
              <a:buFont typeface="Wingdings" panose="05000000000000000000" pitchFamily="2" charset="2"/>
              <a:buChar char="ü"/>
            </a:pP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其他</a:t>
            </a:r>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帳戶將扣除手續費</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zh-TW" dirty="0" smtClean="0">
                <a:latin typeface="微軟正黑體" panose="020B0604030504040204" pitchFamily="34" charset="-120"/>
                <a:ea typeface="微軟正黑體" panose="020B0604030504040204" pitchFamily="34" charset="-120"/>
                <a:cs typeface="Times New Roman" panose="02020603050405020304" pitchFamily="18" charset="0"/>
              </a:rPr>
              <a:t>元</a:t>
            </a:r>
            <a:r>
              <a:rPr lang="zh-TW" altLang="en-US" dirty="0" smtClean="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標題 2"/>
          <p:cNvSpPr>
            <a:spLocks noGrp="1"/>
          </p:cNvSpPr>
          <p:nvPr>
            <p:ph type="title"/>
          </p:nvPr>
        </p:nvSpPr>
        <p:spPr/>
        <p:txBody>
          <a:bodyPr>
            <a:normAutofit/>
          </a:bodyPr>
          <a:lstStyle/>
          <a:p>
            <a:r>
              <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rPr>
              <a:t>匯款帳戶及手續費</a:t>
            </a:r>
          </a:p>
        </p:txBody>
      </p:sp>
    </p:spTree>
    <p:extLst>
      <p:ext uri="{BB962C8B-B14F-4D97-AF65-F5344CB8AC3E}">
        <p14:creationId xmlns:p14="http://schemas.microsoft.com/office/powerpoint/2010/main" val="21318521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48680"/>
            <a:ext cx="8229600" cy="562074"/>
          </a:xfrm>
        </p:spPr>
        <p:txBody>
          <a:bodyPr>
            <a:noAutofit/>
          </a:bodyPr>
          <a:lstStyle/>
          <a:p>
            <a:r>
              <a:rPr lang="zh-TW" altLang="en-US" sz="3600" dirty="0" smtClean="0">
                <a:solidFill>
                  <a:schemeClr val="accent6">
                    <a:lumMod val="20000"/>
                    <a:lumOff val="80000"/>
                  </a:schemeClr>
                </a:solidFill>
                <a:latin typeface="微軟正黑體" panose="020B0604030504040204" pitchFamily="34" charset="-120"/>
                <a:ea typeface="微軟正黑體" panose="020B0604030504040204" pitchFamily="34" charset="-120"/>
              </a:rPr>
              <a:t>重要事項</a:t>
            </a:r>
            <a:endPar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460835" y="1661523"/>
            <a:ext cx="8136904" cy="583942"/>
          </a:xfrm>
          <a:prstGeom prst="roundRect">
            <a:avLst>
              <a:gd name="adj" fmla="val 17913"/>
            </a:avLst>
          </a:prstGeom>
          <a:solidFill>
            <a:schemeClr val="accent6">
              <a:lumMod val="20000"/>
              <a:lumOff val="80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274320" indent="-274320" algn="ctr">
              <a:spcBef>
                <a:spcPct val="20000"/>
              </a:spcBef>
              <a:buClr>
                <a:srgbClr val="31B6FD"/>
              </a:buClr>
              <a:buSzPct val="100000"/>
            </a:pPr>
            <a:r>
              <a:rPr lang="en-US" altLang="zh-TW" sz="2800" b="1" dirty="0" smtClean="0">
                <a:solidFill>
                  <a:prstClr val="black"/>
                </a:solidFill>
                <a:latin typeface="微軟正黑體" panose="020B0604030504040204" pitchFamily="34" charset="-120"/>
                <a:ea typeface="微軟正黑體" panose="020B0604030504040204" pitchFamily="34" charset="-120"/>
              </a:rPr>
              <a:t>【</a:t>
            </a:r>
            <a:r>
              <a:rPr lang="zh-TW" altLang="en-US" sz="2800" b="1" dirty="0" smtClean="0">
                <a:solidFill>
                  <a:prstClr val="black"/>
                </a:solidFill>
                <a:latin typeface="微軟正黑體" panose="020B0604030504040204" pitchFamily="34" charset="-120"/>
                <a:ea typeface="微軟正黑體" panose="020B0604030504040204" pitchFamily="34" charset="-120"/>
              </a:rPr>
              <a:t>抬頭</a:t>
            </a:r>
            <a:r>
              <a:rPr lang="en-US" altLang="zh-TW" sz="2800" b="1" dirty="0" smtClean="0">
                <a:solidFill>
                  <a:prstClr val="black"/>
                </a:solidFill>
                <a:latin typeface="微軟正黑體" panose="020B0604030504040204" pitchFamily="34" charset="-120"/>
                <a:ea typeface="微軟正黑體" panose="020B0604030504040204" pitchFamily="34" charset="-120"/>
              </a:rPr>
              <a:t>】</a:t>
            </a:r>
            <a:r>
              <a:rPr lang="zh-TW" altLang="en-US" sz="2800" b="1" dirty="0" smtClean="0">
                <a:solidFill>
                  <a:srgbClr val="C00000"/>
                </a:solidFill>
                <a:latin typeface="微軟正黑體" panose="020B0604030504040204" pitchFamily="34" charset="-120"/>
                <a:ea typeface="微軟正黑體" panose="020B0604030504040204" pitchFamily="34" charset="-120"/>
              </a:rPr>
              <a:t>國立臺灣大學    </a:t>
            </a:r>
            <a:r>
              <a:rPr lang="en-US" altLang="zh-TW" sz="2800" b="1" dirty="0" smtClean="0">
                <a:solidFill>
                  <a:prstClr val="black"/>
                </a:solidFill>
                <a:latin typeface="微軟正黑體" panose="020B0604030504040204" pitchFamily="34" charset="-120"/>
                <a:ea typeface="微軟正黑體" panose="020B0604030504040204" pitchFamily="34" charset="-120"/>
              </a:rPr>
              <a:t>【</a:t>
            </a:r>
            <a:r>
              <a:rPr lang="zh-TW" altLang="en-US" sz="2800" b="1" dirty="0" smtClean="0">
                <a:solidFill>
                  <a:prstClr val="black"/>
                </a:solidFill>
                <a:latin typeface="微軟正黑體" panose="020B0604030504040204" pitchFamily="34" charset="-120"/>
                <a:ea typeface="微軟正黑體" panose="020B0604030504040204" pitchFamily="34" charset="-120"/>
              </a:rPr>
              <a:t>統編</a:t>
            </a:r>
            <a:r>
              <a:rPr lang="en-US" altLang="zh-TW" sz="2800" b="1" dirty="0" smtClean="0">
                <a:solidFill>
                  <a:prstClr val="black"/>
                </a:solidFill>
                <a:latin typeface="微軟正黑體" panose="020B0604030504040204" pitchFamily="34" charset="-120"/>
                <a:ea typeface="微軟正黑體" panose="020B0604030504040204" pitchFamily="34" charset="-120"/>
              </a:rPr>
              <a:t>】</a:t>
            </a:r>
            <a:r>
              <a:rPr lang="en-US" altLang="zh-TW" sz="2800" b="1" dirty="0" smtClean="0">
                <a:solidFill>
                  <a:srgbClr val="C00000"/>
                </a:solidFill>
                <a:latin typeface="微軟正黑體" panose="020B0604030504040204" pitchFamily="34" charset="-120"/>
                <a:ea typeface="微軟正黑體" panose="020B0604030504040204" pitchFamily="34" charset="-120"/>
              </a:rPr>
              <a:t>03734301</a:t>
            </a:r>
            <a:endParaRPr lang="zh-TW" altLang="en-US" sz="2800" b="1" dirty="0" smtClean="0">
              <a:solidFill>
                <a:srgbClr val="C00000"/>
              </a:solidFill>
              <a:latin typeface="微軟正黑體" panose="020B0604030504040204" pitchFamily="34" charset="-120"/>
              <a:ea typeface="微軟正黑體" panose="020B0604030504040204" pitchFamily="34" charset="-120"/>
            </a:endParaRPr>
          </a:p>
        </p:txBody>
      </p:sp>
      <p:sp>
        <p:nvSpPr>
          <p:cNvPr id="5" name="圓角矩形 4"/>
          <p:cNvSpPr/>
          <p:nvPr/>
        </p:nvSpPr>
        <p:spPr>
          <a:xfrm>
            <a:off x="502727" y="2353832"/>
            <a:ext cx="8173729" cy="4026789"/>
          </a:xfrm>
          <a:prstGeom prst="roundRect">
            <a:avLst>
              <a:gd name="adj" fmla="val 9346"/>
            </a:avLst>
          </a:prstGeom>
          <a:solidFill>
            <a:schemeClr val="bg1"/>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274320" indent="-274320">
              <a:spcBef>
                <a:spcPct val="20000"/>
              </a:spcBef>
              <a:buClr>
                <a:srgbClr val="31B6FD"/>
              </a:buClr>
              <a:buSzPct val="100000"/>
              <a:buFont typeface="Symbol" pitchFamily="18" charset="2"/>
              <a:buChar char=""/>
            </a:pPr>
            <a:r>
              <a:rPr lang="zh-TW" altLang="en-US" sz="2600" b="1" dirty="0" smtClean="0">
                <a:solidFill>
                  <a:srgbClr val="073E87"/>
                </a:solidFill>
                <a:latin typeface="微軟正黑體" panose="020B0604030504040204" pitchFamily="34" charset="-120"/>
                <a:ea typeface="微軟正黑體" panose="020B0604030504040204" pitchFamily="34" charset="-120"/>
              </a:rPr>
              <a:t>依經費核定表上所列項目金額報支</a:t>
            </a:r>
            <a:endParaRPr lang="en-US" altLang="zh-TW" sz="2600" b="1" dirty="0" smtClean="0">
              <a:solidFill>
                <a:srgbClr val="073E87"/>
              </a:solidFill>
              <a:latin typeface="微軟正黑體" panose="020B0604030504040204" pitchFamily="34" charset="-120"/>
              <a:ea typeface="微軟正黑體" panose="020B0604030504040204" pitchFamily="34" charset="-120"/>
            </a:endParaRPr>
          </a:p>
          <a:p>
            <a:pPr marL="274320" indent="-274320">
              <a:spcBef>
                <a:spcPct val="20000"/>
              </a:spcBef>
              <a:buClr>
                <a:srgbClr val="31B6FD"/>
              </a:buClr>
              <a:buSzPct val="100000"/>
              <a:buFont typeface="Symbol" pitchFamily="18" charset="2"/>
              <a:buChar char=""/>
            </a:pPr>
            <a:r>
              <a:rPr lang="zh-TW" altLang="en-US" sz="2600" b="1" dirty="0" smtClean="0">
                <a:solidFill>
                  <a:srgbClr val="073E87"/>
                </a:solidFill>
                <a:latin typeface="微軟正黑體" panose="020B0604030504040204" pitchFamily="34" charset="-120"/>
                <a:ea typeface="微軟正黑體" panose="020B0604030504040204" pitchFamily="34" charset="-120"/>
              </a:rPr>
              <a:t>除印刷費及課程雜支等小額費用外，其他費用請避免代墊，尤其鐘點費勿代墊。</a:t>
            </a:r>
            <a:r>
              <a:rPr lang="en-US" altLang="zh-TW" sz="2600" b="1" dirty="0" smtClean="0">
                <a:solidFill>
                  <a:srgbClr val="073E87"/>
                </a:solidFill>
                <a:latin typeface="微軟正黑體" panose="020B0604030504040204" pitchFamily="34" charset="-120"/>
                <a:ea typeface="微軟正黑體" panose="020B0604030504040204" pitchFamily="34" charset="-120"/>
              </a:rPr>
              <a:t/>
            </a:r>
            <a:br>
              <a:rPr lang="en-US" altLang="zh-TW" sz="2600" b="1" dirty="0" smtClean="0">
                <a:solidFill>
                  <a:srgbClr val="073E87"/>
                </a:solidFill>
                <a:latin typeface="微軟正黑體" panose="020B0604030504040204" pitchFamily="34" charset="-120"/>
                <a:ea typeface="微軟正黑體" panose="020B0604030504040204" pitchFamily="34" charset="-120"/>
              </a:rPr>
            </a:br>
            <a:r>
              <a:rPr lang="zh-TW" altLang="en-US" sz="2200" b="1" dirty="0" smtClean="0">
                <a:solidFill>
                  <a:prstClr val="black"/>
                </a:solidFill>
                <a:latin typeface="微軟正黑體" panose="020B0604030504040204" pitchFamily="34" charset="-120"/>
                <a:ea typeface="微軟正黑體" panose="020B0604030504040204" pitchFamily="34" charset="-120"/>
              </a:rPr>
              <a:t>若有特殊情況請於</a:t>
            </a:r>
            <a:r>
              <a:rPr lang="zh-TW" altLang="en-US" sz="2200" b="1" u="sng" dirty="0" smtClean="0">
                <a:solidFill>
                  <a:prstClr val="black"/>
                </a:solidFill>
                <a:latin typeface="微軟正黑體" panose="020B0604030504040204" pitchFamily="34" charset="-120"/>
                <a:ea typeface="微軟正黑體" panose="020B0604030504040204" pitchFamily="34" charset="-120"/>
              </a:rPr>
              <a:t>核銷單據清單</a:t>
            </a:r>
            <a:r>
              <a:rPr lang="zh-TW" altLang="en-US" sz="2200" b="1" dirty="0" smtClean="0">
                <a:solidFill>
                  <a:prstClr val="black"/>
                </a:solidFill>
                <a:latin typeface="微軟正黑體" panose="020B0604030504040204" pitchFamily="34" charset="-120"/>
                <a:ea typeface="微軟正黑體" panose="020B0604030504040204" pitchFamily="34" charset="-120"/>
              </a:rPr>
              <a:t>備註欄上簡述</a:t>
            </a:r>
            <a:r>
              <a:rPr lang="zh-TW" altLang="en-US" sz="2200" b="1" u="sng" dirty="0" smtClean="0">
                <a:solidFill>
                  <a:prstClr val="black"/>
                </a:solidFill>
                <a:latin typeface="微軟正黑體" panose="020B0604030504040204" pitchFamily="34" charset="-120"/>
                <a:ea typeface="微軟正黑體" panose="020B0604030504040204" pitchFamily="34" charset="-120"/>
              </a:rPr>
              <a:t>代墊原因</a:t>
            </a:r>
            <a:endParaRPr lang="en-US" altLang="zh-TW" sz="2200" b="1" u="sng" dirty="0" smtClean="0">
              <a:solidFill>
                <a:prstClr val="black"/>
              </a:solidFill>
              <a:latin typeface="微軟正黑體" panose="020B0604030504040204" pitchFamily="34" charset="-120"/>
              <a:ea typeface="微軟正黑體" panose="020B0604030504040204" pitchFamily="34" charset="-120"/>
            </a:endParaRPr>
          </a:p>
          <a:p>
            <a:pPr marL="274320" indent="-274320">
              <a:spcBef>
                <a:spcPct val="20000"/>
              </a:spcBef>
              <a:buClr>
                <a:srgbClr val="31B6FD"/>
              </a:buClr>
              <a:buSzPct val="100000"/>
            </a:pPr>
            <a:endParaRPr lang="zh-TW" altLang="en-US" sz="1000" b="1" u="sng" dirty="0" smtClean="0">
              <a:solidFill>
                <a:prstClr val="black"/>
              </a:solidFill>
              <a:latin typeface="微軟正黑體" panose="020B0604030504040204" pitchFamily="34" charset="-120"/>
              <a:ea typeface="微軟正黑體" panose="020B0604030504040204" pitchFamily="34" charset="-120"/>
            </a:endParaRPr>
          </a:p>
          <a:p>
            <a:pPr marL="274320" indent="-274320">
              <a:spcBef>
                <a:spcPct val="20000"/>
              </a:spcBef>
              <a:buClr>
                <a:srgbClr val="31B6FD"/>
              </a:buClr>
              <a:buSzPct val="100000"/>
              <a:buFont typeface="Symbol" pitchFamily="18" charset="2"/>
              <a:buChar char=""/>
            </a:pPr>
            <a:r>
              <a:rPr lang="zh-TW" altLang="en-US" sz="2600" b="1" dirty="0" smtClean="0">
                <a:solidFill>
                  <a:srgbClr val="073E87"/>
                </a:solidFill>
                <a:latin typeface="微軟正黑體" panose="020B0604030504040204" pitchFamily="34" charset="-120"/>
                <a:ea typeface="微軟正黑體" panose="020B0604030504040204" pitchFamily="34" charset="-120"/>
              </a:rPr>
              <a:t>各類領據一旦有任何塗改，請經手人務必於</a:t>
            </a:r>
            <a:r>
              <a:rPr lang="zh-TW" altLang="en-US" sz="2600" b="1" u="sng" dirty="0" smtClean="0">
                <a:solidFill>
                  <a:prstClr val="black"/>
                </a:solidFill>
                <a:latin typeface="微軟正黑體" panose="020B0604030504040204" pitchFamily="34" charset="-120"/>
                <a:ea typeface="微軟正黑體" panose="020B0604030504040204" pitchFamily="34" charset="-120"/>
              </a:rPr>
              <a:t>修改處核章</a:t>
            </a:r>
            <a:r>
              <a:rPr lang="zh-TW" altLang="en-US" sz="2600" b="1" dirty="0" smtClean="0">
                <a:solidFill>
                  <a:prstClr val="black"/>
                </a:solidFill>
                <a:latin typeface="微軟正黑體" panose="020B0604030504040204" pitchFamily="34" charset="-120"/>
                <a:ea typeface="微軟正黑體" panose="020B0604030504040204" pitchFamily="34" charset="-120"/>
              </a:rPr>
              <a:t>；</a:t>
            </a:r>
            <a:r>
              <a:rPr lang="zh-TW" altLang="en-US" sz="2600" b="1" u="sng" dirty="0" smtClean="0">
                <a:solidFill>
                  <a:prstClr val="black"/>
                </a:solidFill>
                <a:latin typeface="微軟正黑體" panose="020B0604030504040204" pitchFamily="34" charset="-120"/>
                <a:ea typeface="微軟正黑體" panose="020B0604030504040204" pitchFamily="34" charset="-120"/>
              </a:rPr>
              <a:t>若金額有誤，則需重簽領據</a:t>
            </a:r>
            <a:endParaRPr lang="en-US" altLang="zh-TW" sz="2600" b="1" u="sng" dirty="0" smtClean="0">
              <a:solidFill>
                <a:prstClr val="black"/>
              </a:solidFill>
              <a:latin typeface="微軟正黑體" panose="020B0604030504040204" pitchFamily="34" charset="-120"/>
              <a:ea typeface="微軟正黑體" panose="020B0604030504040204" pitchFamily="34" charset="-120"/>
            </a:endParaRPr>
          </a:p>
          <a:p>
            <a:pPr marL="274320" indent="-274320">
              <a:spcBef>
                <a:spcPct val="20000"/>
              </a:spcBef>
              <a:buClr>
                <a:srgbClr val="31B6FD"/>
              </a:buClr>
              <a:buSzPct val="100000"/>
            </a:pPr>
            <a:endParaRPr lang="en-US" altLang="zh-TW" sz="1000" b="1" dirty="0" smtClean="0">
              <a:solidFill>
                <a:srgbClr val="073E87"/>
              </a:solidFill>
              <a:latin typeface="微軟正黑體" panose="020B0604030504040204" pitchFamily="34" charset="-120"/>
              <a:ea typeface="微軟正黑體" panose="020B0604030504040204" pitchFamily="34" charset="-120"/>
            </a:endParaRPr>
          </a:p>
          <a:p>
            <a:pPr marL="274320" indent="-274320">
              <a:spcBef>
                <a:spcPct val="20000"/>
              </a:spcBef>
              <a:buClr>
                <a:srgbClr val="31B6FD"/>
              </a:buClr>
              <a:buSzPct val="100000"/>
              <a:buFont typeface="Symbol" pitchFamily="18" charset="2"/>
              <a:buChar char=""/>
            </a:pPr>
            <a:r>
              <a:rPr lang="zh-TW" altLang="en-US" sz="2600" b="1" dirty="0" smtClean="0">
                <a:solidFill>
                  <a:srgbClr val="073E87"/>
                </a:solidFill>
                <a:latin typeface="微軟正黑體" panose="020B0604030504040204" pitchFamily="34" charset="-120"/>
                <a:ea typeface="微軟正黑體" panose="020B0604030504040204" pitchFamily="34" charset="-120"/>
              </a:rPr>
              <a:t>所有匯款不能借用他人帳戶</a:t>
            </a:r>
            <a:r>
              <a:rPr lang="en-US" altLang="zh-TW" sz="2600" b="1" dirty="0" smtClean="0">
                <a:solidFill>
                  <a:srgbClr val="073E87"/>
                </a:solidFill>
                <a:latin typeface="微軟正黑體" panose="020B0604030504040204" pitchFamily="34" charset="-120"/>
                <a:ea typeface="微軟正黑體" panose="020B0604030504040204" pitchFamily="34" charset="-120"/>
              </a:rPr>
              <a:t/>
            </a:r>
            <a:br>
              <a:rPr lang="en-US" altLang="zh-TW" sz="2600" b="1" dirty="0" smtClean="0">
                <a:solidFill>
                  <a:srgbClr val="073E87"/>
                </a:solidFill>
                <a:latin typeface="微軟正黑體" panose="020B0604030504040204" pitchFamily="34" charset="-120"/>
                <a:ea typeface="微軟正黑體" panose="020B0604030504040204" pitchFamily="34" charset="-120"/>
              </a:rPr>
            </a:br>
            <a:r>
              <a:rPr lang="zh-TW" altLang="en-US" sz="2600" b="1" dirty="0">
                <a:latin typeface="微軟正黑體" panose="020B0604030504040204" pitchFamily="34" charset="-120"/>
                <a:ea typeface="微軟正黑體" panose="020B0604030504040204" pitchFamily="34" charset="-120"/>
              </a:rPr>
              <a:t>提供</a:t>
            </a:r>
            <a:r>
              <a:rPr lang="zh-TW" altLang="en-US" sz="2600" b="1" u="sng" dirty="0" smtClean="0">
                <a:latin typeface="微軟正黑體" panose="020B0604030504040204" pitchFamily="34" charset="-120"/>
                <a:ea typeface="微軟正黑體" panose="020B0604030504040204" pitchFamily="34" charset="-120"/>
              </a:rPr>
              <a:t>受</a:t>
            </a:r>
            <a:r>
              <a:rPr lang="zh-TW" altLang="en-US" sz="2600" b="1" u="sng" dirty="0">
                <a:latin typeface="微軟正黑體" panose="020B0604030504040204" pitchFamily="34" charset="-120"/>
                <a:ea typeface="微軟正黑體" panose="020B0604030504040204" pitchFamily="34" charset="-120"/>
              </a:rPr>
              <a:t>款</a:t>
            </a:r>
            <a:r>
              <a:rPr lang="zh-TW" altLang="en-US" sz="2600" b="1" u="sng" dirty="0" smtClean="0">
                <a:latin typeface="微軟正黑體" panose="020B0604030504040204" pitchFamily="34" charset="-120"/>
                <a:ea typeface="微軟正黑體" panose="020B0604030504040204" pitchFamily="34" charset="-120"/>
              </a:rPr>
              <a:t>人本人</a:t>
            </a:r>
            <a:r>
              <a:rPr lang="zh-TW" altLang="en-US" sz="2600" b="1" dirty="0" smtClean="0">
                <a:latin typeface="微軟正黑體" panose="020B0604030504040204" pitchFamily="34" charset="-120"/>
                <a:ea typeface="微軟正黑體" panose="020B0604030504040204" pitchFamily="34" charset="-120"/>
              </a:rPr>
              <a:t>帳戶資料，才能成功匯款</a:t>
            </a:r>
            <a:endParaRPr lang="en-US" altLang="zh-TW" sz="2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70922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83568" y="1124744"/>
            <a:ext cx="7848872" cy="1800200"/>
          </a:xfrm>
          <a:solidFill>
            <a:schemeClr val="bg1">
              <a:lumMod val="95000"/>
            </a:schemeClr>
          </a:solidFill>
          <a:ln w="28575">
            <a:noFill/>
          </a:ln>
          <a:effectLst/>
          <a:scene3d>
            <a:camera prst="orthographicFront">
              <a:rot lat="0" lon="0" rev="0"/>
            </a:camera>
            <a:lightRig rig="chilly" dir="t">
              <a:rot lat="0" lon="0" rev="18480000"/>
            </a:lightRig>
          </a:scene3d>
          <a:sp3d prstMaterial="clear">
            <a:bevelT h="63500"/>
          </a:sp3d>
        </p:spPr>
        <p:style>
          <a:lnRef idx="2">
            <a:schemeClr val="accent5"/>
          </a:lnRef>
          <a:fillRef idx="1">
            <a:schemeClr val="lt1"/>
          </a:fillRef>
          <a:effectRef idx="0">
            <a:schemeClr val="accent5"/>
          </a:effectRef>
          <a:fontRef idx="minor">
            <a:schemeClr val="dk1"/>
          </a:fontRef>
        </p:style>
        <p:txBody>
          <a:bodyPr>
            <a:noAutofit/>
          </a:bodyPr>
          <a:lstStyle/>
          <a:p>
            <a:pPr>
              <a:buClr>
                <a:srgbClr val="C00000"/>
              </a:buClr>
            </a:pPr>
            <a:r>
              <a:rPr lang="zh-TW" altLang="en-US" b="1" dirty="0" smtClean="0">
                <a:solidFill>
                  <a:schemeClr val="tx1"/>
                </a:solidFill>
                <a:latin typeface="微軟正黑體" panose="020B0604030504040204" pitchFamily="34" charset="-120"/>
                <a:ea typeface="微軟正黑體" panose="020B0604030504040204" pitchFamily="34" charset="-120"/>
              </a:rPr>
              <a:t>對象：</a:t>
            </a:r>
            <a:r>
              <a:rPr lang="zh-TW" altLang="en-US" b="1" dirty="0" smtClean="0">
                <a:latin typeface="微軟正黑體" panose="020B0604030504040204" pitchFamily="34" charset="-120"/>
                <a:ea typeface="微軟正黑體" panose="020B0604030504040204" pitchFamily="34" charset="-120"/>
              </a:rPr>
              <a:t>授課教師</a:t>
            </a:r>
            <a:endParaRPr lang="en-US" altLang="zh-TW" b="1" dirty="0" smtClean="0">
              <a:latin typeface="微軟正黑體" panose="020B0604030504040204" pitchFamily="34" charset="-120"/>
              <a:ea typeface="微軟正黑體" panose="020B0604030504040204" pitchFamily="34" charset="-120"/>
            </a:endParaRPr>
          </a:p>
          <a:p>
            <a:pPr>
              <a:buClr>
                <a:srgbClr val="C00000"/>
              </a:buClr>
            </a:pPr>
            <a:r>
              <a:rPr lang="zh-TW" altLang="en-US" b="1" dirty="0" smtClean="0">
                <a:solidFill>
                  <a:schemeClr val="tx1"/>
                </a:solidFill>
                <a:latin typeface="微軟正黑體" panose="020B0604030504040204" pitchFamily="34" charset="-120"/>
                <a:ea typeface="微軟正黑體" panose="020B0604030504040204" pitchFamily="34" charset="-120"/>
              </a:rPr>
              <a:t>檢</a:t>
            </a:r>
            <a:r>
              <a:rPr lang="zh-TW" altLang="en-US" b="1" dirty="0">
                <a:solidFill>
                  <a:schemeClr val="tx1"/>
                </a:solidFill>
                <a:latin typeface="微軟正黑體" panose="020B0604030504040204" pitchFamily="34" charset="-120"/>
                <a:ea typeface="微軟正黑體" panose="020B0604030504040204" pitchFamily="34" charset="-120"/>
              </a:rPr>
              <a:t>附：授課鐘點費領</a:t>
            </a:r>
            <a:r>
              <a:rPr lang="zh-TW" altLang="en-US" b="1" dirty="0" smtClean="0">
                <a:solidFill>
                  <a:schemeClr val="tx1"/>
                </a:solidFill>
                <a:latin typeface="微軟正黑體" panose="020B0604030504040204" pitchFamily="34" charset="-120"/>
                <a:ea typeface="微軟正黑體" panose="020B0604030504040204" pitchFamily="34" charset="-120"/>
              </a:rPr>
              <a:t>據</a:t>
            </a:r>
            <a:r>
              <a:rPr lang="en-US" altLang="zh-TW" sz="2600" b="1" dirty="0" smtClean="0">
                <a:latin typeface="微軟正黑體" panose="020B0604030504040204" pitchFamily="34" charset="-120"/>
                <a:ea typeface="微軟正黑體" panose="020B0604030504040204" pitchFamily="34" charset="-120"/>
              </a:rPr>
              <a:t/>
            </a:r>
            <a:br>
              <a:rPr lang="en-US" altLang="zh-TW" sz="2600" b="1" dirty="0" smtClean="0">
                <a:latin typeface="微軟正黑體" panose="020B0604030504040204" pitchFamily="34" charset="-120"/>
                <a:ea typeface="微軟正黑體" panose="020B0604030504040204" pitchFamily="34" charset="-120"/>
              </a:rPr>
            </a:br>
            <a:r>
              <a:rPr lang="zh-TW" altLang="en-US" sz="2200" b="1" dirty="0" smtClean="0">
                <a:solidFill>
                  <a:schemeClr val="accent2">
                    <a:lumMod val="50000"/>
                  </a:schemeClr>
                </a:solidFill>
                <a:latin typeface="微軟正黑體" panose="020B0604030504040204" pitchFamily="34" charset="-120"/>
                <a:ea typeface="微軟正黑體" panose="020B0604030504040204" pitchFamily="34" charset="-120"/>
              </a:rPr>
              <a:t>（領</a:t>
            </a:r>
            <a:r>
              <a:rPr lang="zh-TW" altLang="en-US" sz="2200" b="1" dirty="0">
                <a:solidFill>
                  <a:schemeClr val="accent2">
                    <a:lumMod val="50000"/>
                  </a:schemeClr>
                </a:solidFill>
                <a:latin typeface="微軟正黑體" panose="020B0604030504040204" pitchFamily="34" charset="-120"/>
                <a:ea typeface="微軟正黑體" panose="020B0604030504040204" pitchFamily="34" charset="-120"/>
              </a:rPr>
              <a:t>據經手人及單位主管處</a:t>
            </a:r>
            <a:r>
              <a:rPr lang="zh-TW" altLang="en-US" sz="2200" b="1" u="sng" dirty="0">
                <a:solidFill>
                  <a:schemeClr val="accent2">
                    <a:lumMod val="50000"/>
                  </a:schemeClr>
                </a:solidFill>
                <a:latin typeface="微軟正黑體" panose="020B0604030504040204" pitchFamily="34" charset="-120"/>
                <a:ea typeface="微軟正黑體" panose="020B0604030504040204" pitchFamily="34" charset="-120"/>
              </a:rPr>
              <a:t>不需核</a:t>
            </a:r>
            <a:r>
              <a:rPr lang="zh-TW" altLang="en-US" sz="2200" b="1" u="sng" dirty="0" smtClean="0">
                <a:solidFill>
                  <a:schemeClr val="accent2">
                    <a:lumMod val="50000"/>
                  </a:schemeClr>
                </a:solidFill>
                <a:latin typeface="微軟正黑體" panose="020B0604030504040204" pitchFamily="34" charset="-120"/>
                <a:ea typeface="微軟正黑體" panose="020B0604030504040204" pitchFamily="34" charset="-120"/>
              </a:rPr>
              <a:t>章</a:t>
            </a:r>
            <a:r>
              <a:rPr lang="zh-TW" altLang="en-US" sz="2200" b="1" dirty="0">
                <a:solidFill>
                  <a:schemeClr val="accent2">
                    <a:lumMod val="50000"/>
                  </a:schemeClr>
                </a:solidFill>
                <a:latin typeface="微軟正黑體" panose="020B0604030504040204" pitchFamily="34" charset="-120"/>
                <a:ea typeface="微軟正黑體" panose="020B0604030504040204" pitchFamily="34" charset="-120"/>
              </a:rPr>
              <a:t>）</a:t>
            </a:r>
            <a:endParaRPr lang="en-US" altLang="zh-TW" sz="2200" b="1" dirty="0" smtClean="0">
              <a:solidFill>
                <a:schemeClr val="accent2">
                  <a:lumMod val="50000"/>
                </a:schemeClr>
              </a:solidFill>
              <a:latin typeface="微軟正黑體" panose="020B0604030504040204" pitchFamily="34" charset="-120"/>
              <a:ea typeface="微軟正黑體" panose="020B0604030504040204" pitchFamily="34" charset="-120"/>
            </a:endParaRPr>
          </a:p>
          <a:p>
            <a:pPr>
              <a:buClr>
                <a:srgbClr val="C00000"/>
              </a:buClr>
            </a:pPr>
            <a:r>
              <a:rPr lang="zh-TW" altLang="en-US" b="1" dirty="0" smtClean="0">
                <a:solidFill>
                  <a:schemeClr val="tx1"/>
                </a:solidFill>
                <a:latin typeface="微軟正黑體" panose="020B0604030504040204" pitchFamily="34" charset="-120"/>
                <a:ea typeface="微軟正黑體" panose="020B0604030504040204" pitchFamily="34" charset="-120"/>
              </a:rPr>
              <a:t>臺大</a:t>
            </a:r>
            <a:r>
              <a:rPr lang="zh-TW" altLang="en-US" b="1" dirty="0">
                <a:solidFill>
                  <a:schemeClr val="tx1"/>
                </a:solidFill>
                <a:latin typeface="微軟正黑體" panose="020B0604030504040204" pitchFamily="34" charset="-120"/>
                <a:ea typeface="微軟正黑體" panose="020B0604030504040204" pitchFamily="34" charset="-120"/>
              </a:rPr>
              <a:t>專任教師 </a:t>
            </a:r>
            <a:r>
              <a:rPr lang="en-US" altLang="zh-TW" b="1" dirty="0">
                <a:solidFill>
                  <a:srgbClr val="FF6600"/>
                </a:solidFill>
                <a:latin typeface="微軟正黑體" panose="020B0604030504040204" pitchFamily="34" charset="-120"/>
                <a:ea typeface="微軟正黑體" panose="020B0604030504040204" pitchFamily="34" charset="-120"/>
              </a:rPr>
              <a:t>800</a:t>
            </a:r>
            <a:r>
              <a:rPr lang="zh-TW" altLang="en-US" b="1" dirty="0">
                <a:solidFill>
                  <a:srgbClr val="FF6600"/>
                </a:solidFill>
                <a:latin typeface="微軟正黑體" panose="020B0604030504040204" pitchFamily="34" charset="-120"/>
                <a:ea typeface="微軟正黑體" panose="020B0604030504040204" pitchFamily="34" charset="-120"/>
              </a:rPr>
              <a:t>元 </a:t>
            </a:r>
            <a:r>
              <a:rPr lang="en-US" altLang="zh-TW" b="1" dirty="0">
                <a:solidFill>
                  <a:srgbClr val="FF6600"/>
                </a:solidFill>
                <a:latin typeface="微軟正黑體" panose="020B0604030504040204" pitchFamily="34" charset="-120"/>
                <a:ea typeface="微軟正黑體" panose="020B0604030504040204" pitchFamily="34" charset="-120"/>
              </a:rPr>
              <a:t>/ </a:t>
            </a:r>
            <a:r>
              <a:rPr lang="zh-TW" altLang="en-US" b="1" dirty="0" smtClean="0">
                <a:solidFill>
                  <a:srgbClr val="FF6600"/>
                </a:solidFill>
                <a:latin typeface="微軟正黑體" panose="020B0604030504040204" pitchFamily="34" charset="-120"/>
                <a:ea typeface="微軟正黑體" panose="020B0604030504040204" pitchFamily="34" charset="-120"/>
              </a:rPr>
              <a:t>節</a:t>
            </a:r>
            <a:r>
              <a:rPr lang="zh-TW" altLang="en-US" b="1" dirty="0" smtClean="0">
                <a:solidFill>
                  <a:schemeClr val="tx1"/>
                </a:solidFill>
                <a:latin typeface="微軟正黑體" panose="020B0604030504040204" pitchFamily="34" charset="-120"/>
                <a:ea typeface="微軟正黑體" panose="020B0604030504040204" pitchFamily="34" charset="-120"/>
              </a:rPr>
              <a:t>，其他單位依下表填寫</a:t>
            </a:r>
            <a:endParaRPr lang="en-US" altLang="zh-TW" b="1" dirty="0" smtClean="0">
              <a:solidFill>
                <a:schemeClr val="tx1"/>
              </a:solidFill>
              <a:latin typeface="微軟正黑體" panose="020B0604030504040204" pitchFamily="34" charset="-120"/>
              <a:ea typeface="微軟正黑體" panose="020B0604030504040204" pitchFamily="34" charset="-120"/>
            </a:endParaRPr>
          </a:p>
          <a:p>
            <a:endParaRPr lang="zh-TW" altLang="en-US" sz="2600" b="1" dirty="0">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a:xfrm>
            <a:off x="457200" y="274638"/>
            <a:ext cx="8229600" cy="706090"/>
          </a:xfrm>
        </p:spPr>
        <p:txBody>
          <a:bodyPr>
            <a:normAutofit/>
          </a:bodyPr>
          <a:lstStyle/>
          <a:p>
            <a:r>
              <a:rPr lang="zh-TW" altLang="en-US" sz="3600" dirty="0" smtClean="0">
                <a:solidFill>
                  <a:schemeClr val="accent6">
                    <a:lumMod val="20000"/>
                    <a:lumOff val="80000"/>
                  </a:schemeClr>
                </a:solidFill>
                <a:latin typeface="微軟正黑體" panose="020B0604030504040204" pitchFamily="34" charset="-120"/>
                <a:ea typeface="微軟正黑體" panose="020B0604030504040204" pitchFamily="34" charset="-120"/>
              </a:rPr>
              <a:t>教師鐘點費</a:t>
            </a:r>
            <a:endPar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3614545099"/>
              </p:ext>
            </p:extLst>
          </p:nvPr>
        </p:nvGraphicFramePr>
        <p:xfrm>
          <a:off x="971600" y="3140968"/>
          <a:ext cx="7272809" cy="3009900"/>
        </p:xfrm>
        <a:graphic>
          <a:graphicData uri="http://schemas.openxmlformats.org/drawingml/2006/table">
            <a:tbl>
              <a:tblPr>
                <a:effectLst>
                  <a:outerShdw blurRad="50800" dist="38100" dir="5400000" algn="t" rotWithShape="0">
                    <a:prstClr val="black">
                      <a:alpha val="40000"/>
                    </a:prstClr>
                  </a:outerShdw>
                </a:effectLst>
              </a:tblPr>
              <a:tblGrid>
                <a:gridCol w="1543805">
                  <a:extLst>
                    <a:ext uri="{9D8B030D-6E8A-4147-A177-3AD203B41FA5}">
                      <a16:colId xmlns:a16="http://schemas.microsoft.com/office/drawing/2014/main" val="20000"/>
                    </a:ext>
                  </a:extLst>
                </a:gridCol>
                <a:gridCol w="1909668">
                  <a:extLst>
                    <a:ext uri="{9D8B030D-6E8A-4147-A177-3AD203B41FA5}">
                      <a16:colId xmlns:a16="http://schemas.microsoft.com/office/drawing/2014/main" val="20001"/>
                    </a:ext>
                  </a:extLst>
                </a:gridCol>
                <a:gridCol w="1909668">
                  <a:extLst>
                    <a:ext uri="{9D8B030D-6E8A-4147-A177-3AD203B41FA5}">
                      <a16:colId xmlns:a16="http://schemas.microsoft.com/office/drawing/2014/main" val="20002"/>
                    </a:ext>
                  </a:extLst>
                </a:gridCol>
                <a:gridCol w="1909668">
                  <a:extLst>
                    <a:ext uri="{9D8B030D-6E8A-4147-A177-3AD203B41FA5}">
                      <a16:colId xmlns:a16="http://schemas.microsoft.com/office/drawing/2014/main" val="20003"/>
                    </a:ext>
                  </a:extLst>
                </a:gridCol>
              </a:tblGrid>
              <a:tr h="389232">
                <a:tc gridSpan="4">
                  <a:txBody>
                    <a:bodyPr/>
                    <a:lstStyle/>
                    <a:p>
                      <a:pPr algn="ctr">
                        <a:spcBef>
                          <a:spcPts val="450"/>
                        </a:spcBef>
                        <a:spcAft>
                          <a:spcPts val="450"/>
                        </a:spcAft>
                      </a:pPr>
                      <a:r>
                        <a:rPr lang="zh-TW" altLang="en-US" sz="2200" b="0" dirty="0">
                          <a:solidFill>
                            <a:srgbClr val="000000"/>
                          </a:solidFill>
                          <a:effectLst/>
                          <a:latin typeface="微軟正黑體" pitchFamily="34" charset="-120"/>
                          <a:ea typeface="微軟正黑體" pitchFamily="34" charset="-120"/>
                        </a:rPr>
                        <a:t>     進修學士班教師授課鐘點費標準</a:t>
                      </a:r>
                      <a:r>
                        <a:rPr lang="en-US" altLang="zh-TW" sz="2200" b="0" dirty="0">
                          <a:solidFill>
                            <a:srgbClr val="000000"/>
                          </a:solidFill>
                          <a:effectLst/>
                          <a:latin typeface="微軟正黑體" pitchFamily="34" charset="-120"/>
                          <a:ea typeface="微軟正黑體" pitchFamily="34" charset="-120"/>
                        </a:rPr>
                        <a:t>(</a:t>
                      </a:r>
                      <a:r>
                        <a:rPr lang="zh-TW" altLang="en-US" sz="2200" b="0" dirty="0">
                          <a:solidFill>
                            <a:srgbClr val="000000"/>
                          </a:solidFill>
                          <a:effectLst/>
                          <a:latin typeface="微軟正黑體" pitchFamily="34" charset="-120"/>
                          <a:ea typeface="微軟正黑體" pitchFamily="34" charset="-120"/>
                        </a:rPr>
                        <a:t>每小時</a:t>
                      </a:r>
                      <a:r>
                        <a:rPr lang="en-US" altLang="zh-TW" sz="2200" b="0" dirty="0">
                          <a:solidFill>
                            <a:srgbClr val="000000"/>
                          </a:solidFill>
                          <a:effectLst/>
                          <a:latin typeface="微軟正黑體" pitchFamily="34" charset="-120"/>
                          <a:ea typeface="微軟正黑體" pitchFamily="34" charset="-120"/>
                        </a:rPr>
                        <a:t>)</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729811">
                <a:tc>
                  <a:txBody>
                    <a:bodyPr/>
                    <a:lstStyle/>
                    <a:p>
                      <a:pPr algn="r">
                        <a:spcAft>
                          <a:spcPts val="0"/>
                        </a:spcAft>
                      </a:pPr>
                      <a:r>
                        <a:rPr lang="zh-TW" altLang="en-US" sz="2200" b="0" dirty="0">
                          <a:solidFill>
                            <a:srgbClr val="000000"/>
                          </a:solidFill>
                          <a:effectLst/>
                          <a:latin typeface="微軟正黑體" pitchFamily="34" charset="-120"/>
                          <a:ea typeface="微軟正黑體" pitchFamily="34" charset="-120"/>
                        </a:rPr>
                        <a:t>    學生人數</a:t>
                      </a:r>
                      <a:endParaRPr lang="zh-TW" altLang="en-US" sz="2200" b="0" dirty="0">
                        <a:solidFill>
                          <a:srgbClr val="333333"/>
                        </a:solidFill>
                        <a:effectLst/>
                        <a:latin typeface="微軟正黑體" pitchFamily="34" charset="-120"/>
                        <a:ea typeface="微軟正黑體" pitchFamily="34" charset="-120"/>
                      </a:endParaRPr>
                    </a:p>
                    <a:p>
                      <a:pPr indent="76200">
                        <a:spcBef>
                          <a:spcPts val="900"/>
                        </a:spcBef>
                        <a:spcAft>
                          <a:spcPts val="0"/>
                        </a:spcAft>
                      </a:pPr>
                      <a:r>
                        <a:rPr lang="zh-TW" altLang="en-US" sz="2200" b="0" dirty="0">
                          <a:solidFill>
                            <a:srgbClr val="000000"/>
                          </a:solidFill>
                          <a:effectLst/>
                          <a:latin typeface="微軟正黑體" pitchFamily="34" charset="-120"/>
                          <a:ea typeface="微軟正黑體" pitchFamily="34" charset="-120"/>
                        </a:rPr>
                        <a:t>職稱</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altLang="zh-TW" sz="2200" b="0" dirty="0">
                          <a:solidFill>
                            <a:srgbClr val="000000"/>
                          </a:solidFill>
                          <a:effectLst/>
                          <a:latin typeface="微軟正黑體" pitchFamily="34" charset="-120"/>
                          <a:ea typeface="微軟正黑體" pitchFamily="34" charset="-120"/>
                        </a:rPr>
                        <a:t>40</a:t>
                      </a:r>
                      <a:r>
                        <a:rPr lang="zh-TW" altLang="en-US" sz="2200" b="0" dirty="0">
                          <a:solidFill>
                            <a:srgbClr val="000000"/>
                          </a:solidFill>
                          <a:effectLst/>
                          <a:latin typeface="微軟正黑體" pitchFamily="34" charset="-120"/>
                          <a:ea typeface="微軟正黑體" pitchFamily="34" charset="-120"/>
                        </a:rPr>
                        <a:t>人以下</a:t>
                      </a:r>
                      <a:endParaRPr lang="zh-TW" altLang="en-US" sz="2200" b="0" dirty="0">
                        <a:solidFill>
                          <a:srgbClr val="333333"/>
                        </a:solidFill>
                        <a:effectLst/>
                        <a:latin typeface="微軟正黑體" pitchFamily="34" charset="-120"/>
                        <a:ea typeface="微軟正黑體" pitchFamily="34" charset="-120"/>
                      </a:endParaRPr>
                    </a:p>
                  </a:txBody>
                  <a:tcPr marL="17780" marR="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altLang="zh-TW" sz="2200" b="0" dirty="0">
                          <a:solidFill>
                            <a:srgbClr val="000000"/>
                          </a:solidFill>
                          <a:effectLst/>
                          <a:latin typeface="微軟正黑體" pitchFamily="34" charset="-120"/>
                          <a:ea typeface="微軟正黑體" pitchFamily="34" charset="-120"/>
                        </a:rPr>
                        <a:t>41-60</a:t>
                      </a:r>
                      <a:r>
                        <a:rPr lang="zh-TW" altLang="en-US" sz="2200" b="0" dirty="0">
                          <a:solidFill>
                            <a:srgbClr val="000000"/>
                          </a:solidFill>
                          <a:effectLst/>
                          <a:latin typeface="微軟正黑體" pitchFamily="34" charset="-120"/>
                          <a:ea typeface="微軟正黑體" pitchFamily="34" charset="-120"/>
                        </a:rPr>
                        <a:t>人</a:t>
                      </a:r>
                      <a:endParaRPr lang="zh-TW" altLang="en-US" sz="2200" b="0" dirty="0">
                        <a:solidFill>
                          <a:srgbClr val="333333"/>
                        </a:solidFill>
                        <a:effectLst/>
                        <a:latin typeface="微軟正黑體" pitchFamily="34" charset="-120"/>
                        <a:ea typeface="微軟正黑體" pitchFamily="34" charset="-120"/>
                      </a:endParaRPr>
                    </a:p>
                  </a:txBody>
                  <a:tcPr marL="17780" marR="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US" altLang="zh-TW" sz="2200" b="0" dirty="0">
                          <a:solidFill>
                            <a:srgbClr val="000000"/>
                          </a:solidFill>
                          <a:effectLst/>
                          <a:latin typeface="微軟正黑體" pitchFamily="34" charset="-120"/>
                          <a:ea typeface="微軟正黑體" pitchFamily="34" charset="-120"/>
                        </a:rPr>
                        <a:t>61</a:t>
                      </a:r>
                      <a:r>
                        <a:rPr lang="zh-TW" altLang="en-US" sz="2200" b="0" dirty="0">
                          <a:solidFill>
                            <a:srgbClr val="000000"/>
                          </a:solidFill>
                          <a:effectLst/>
                          <a:latin typeface="微軟正黑體" pitchFamily="34" charset="-120"/>
                          <a:ea typeface="微軟正黑體" pitchFamily="34" charset="-120"/>
                        </a:rPr>
                        <a:t>人以上</a:t>
                      </a:r>
                      <a:endParaRPr lang="zh-TW" altLang="en-US" sz="2200" b="0" dirty="0">
                        <a:solidFill>
                          <a:srgbClr val="333333"/>
                        </a:solidFill>
                        <a:effectLst/>
                        <a:latin typeface="微軟正黑體" pitchFamily="34" charset="-120"/>
                        <a:ea typeface="微軟正黑體" pitchFamily="34" charset="-120"/>
                      </a:endParaRPr>
                    </a:p>
                  </a:txBody>
                  <a:tcPr marL="17780" marR="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50309">
                <a:tc>
                  <a:txBody>
                    <a:bodyPr/>
                    <a:lstStyle/>
                    <a:p>
                      <a:pPr algn="ctr">
                        <a:spcBef>
                          <a:spcPts val="270"/>
                        </a:spcBef>
                        <a:spcAft>
                          <a:spcPts val="270"/>
                        </a:spcAft>
                      </a:pPr>
                      <a:r>
                        <a:rPr lang="zh-TW" altLang="en-US" sz="2200" b="0" dirty="0">
                          <a:solidFill>
                            <a:srgbClr val="000000"/>
                          </a:solidFill>
                          <a:effectLst/>
                          <a:latin typeface="微軟正黑體" pitchFamily="34" charset="-120"/>
                          <a:ea typeface="微軟正黑體" pitchFamily="34" charset="-120"/>
                        </a:rPr>
                        <a:t>教授</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a:solidFill>
                            <a:srgbClr val="000000"/>
                          </a:solidFill>
                          <a:effectLst/>
                          <a:latin typeface="微軟正黑體" pitchFamily="34" charset="-120"/>
                          <a:ea typeface="微軟正黑體" pitchFamily="34" charset="-120"/>
                        </a:rPr>
                        <a:t>1150</a:t>
                      </a:r>
                      <a:r>
                        <a:rPr lang="zh-TW" altLang="en-US" sz="2200" b="0">
                          <a:solidFill>
                            <a:srgbClr val="000000"/>
                          </a:solidFill>
                          <a:effectLst/>
                          <a:latin typeface="微軟正黑體" pitchFamily="34" charset="-120"/>
                          <a:ea typeface="微軟正黑體" pitchFamily="34" charset="-120"/>
                        </a:rPr>
                        <a:t>元</a:t>
                      </a:r>
                      <a:endParaRPr lang="zh-TW" altLang="en-US" sz="2200" b="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dirty="0">
                          <a:solidFill>
                            <a:srgbClr val="000000"/>
                          </a:solidFill>
                          <a:effectLst/>
                          <a:latin typeface="微軟正黑體" pitchFamily="34" charset="-120"/>
                          <a:ea typeface="微軟正黑體" pitchFamily="34" charset="-120"/>
                        </a:rPr>
                        <a:t>1250</a:t>
                      </a:r>
                      <a:r>
                        <a:rPr lang="zh-TW" altLang="en-US" sz="2200" b="0" dirty="0">
                          <a:solidFill>
                            <a:srgbClr val="000000"/>
                          </a:solidFill>
                          <a:effectLst/>
                          <a:latin typeface="微軟正黑體" pitchFamily="34" charset="-120"/>
                          <a:ea typeface="微軟正黑體" pitchFamily="34" charset="-120"/>
                        </a:rPr>
                        <a:t>元</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dirty="0">
                          <a:solidFill>
                            <a:srgbClr val="000000"/>
                          </a:solidFill>
                          <a:effectLst/>
                          <a:latin typeface="微軟正黑體" pitchFamily="34" charset="-120"/>
                          <a:ea typeface="微軟正黑體" pitchFamily="34" charset="-120"/>
                        </a:rPr>
                        <a:t>1400</a:t>
                      </a:r>
                      <a:r>
                        <a:rPr lang="zh-TW" altLang="en-US" sz="2200" b="0" dirty="0">
                          <a:solidFill>
                            <a:srgbClr val="000000"/>
                          </a:solidFill>
                          <a:effectLst/>
                          <a:latin typeface="微軟正黑體" pitchFamily="34" charset="-120"/>
                          <a:ea typeface="微軟正黑體" pitchFamily="34" charset="-120"/>
                        </a:rPr>
                        <a:t>元</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50309">
                <a:tc>
                  <a:txBody>
                    <a:bodyPr/>
                    <a:lstStyle/>
                    <a:p>
                      <a:pPr algn="ctr">
                        <a:spcBef>
                          <a:spcPts val="270"/>
                        </a:spcBef>
                        <a:spcAft>
                          <a:spcPts val="270"/>
                        </a:spcAft>
                      </a:pPr>
                      <a:r>
                        <a:rPr lang="zh-TW" altLang="en-US" sz="2200" b="0" dirty="0">
                          <a:solidFill>
                            <a:srgbClr val="000000"/>
                          </a:solidFill>
                          <a:effectLst/>
                          <a:latin typeface="微軟正黑體" pitchFamily="34" charset="-120"/>
                          <a:ea typeface="微軟正黑體" pitchFamily="34" charset="-120"/>
                        </a:rPr>
                        <a:t>副教授</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a:solidFill>
                            <a:srgbClr val="000000"/>
                          </a:solidFill>
                          <a:effectLst/>
                          <a:latin typeface="微軟正黑體" pitchFamily="34" charset="-120"/>
                          <a:ea typeface="微軟正黑體" pitchFamily="34" charset="-120"/>
                        </a:rPr>
                        <a:t>1000</a:t>
                      </a:r>
                      <a:r>
                        <a:rPr lang="zh-TW" altLang="en-US" sz="2200" b="0">
                          <a:solidFill>
                            <a:srgbClr val="000000"/>
                          </a:solidFill>
                          <a:effectLst/>
                          <a:latin typeface="微軟正黑體" pitchFamily="34" charset="-120"/>
                          <a:ea typeface="微軟正黑體" pitchFamily="34" charset="-120"/>
                        </a:rPr>
                        <a:t>元</a:t>
                      </a:r>
                      <a:endParaRPr lang="zh-TW" altLang="en-US" sz="2200" b="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a:solidFill>
                            <a:srgbClr val="000000"/>
                          </a:solidFill>
                          <a:effectLst/>
                          <a:latin typeface="微軟正黑體" pitchFamily="34" charset="-120"/>
                          <a:ea typeface="微軟正黑體" pitchFamily="34" charset="-120"/>
                        </a:rPr>
                        <a:t>1100</a:t>
                      </a:r>
                      <a:r>
                        <a:rPr lang="zh-TW" altLang="en-US" sz="2200" b="0">
                          <a:solidFill>
                            <a:srgbClr val="000000"/>
                          </a:solidFill>
                          <a:effectLst/>
                          <a:latin typeface="微軟正黑體" pitchFamily="34" charset="-120"/>
                          <a:ea typeface="微軟正黑體" pitchFamily="34" charset="-120"/>
                        </a:rPr>
                        <a:t>元</a:t>
                      </a:r>
                      <a:endParaRPr lang="zh-TW" altLang="en-US" sz="2200" b="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dirty="0">
                          <a:solidFill>
                            <a:srgbClr val="000000"/>
                          </a:solidFill>
                          <a:effectLst/>
                          <a:latin typeface="微軟正黑體" pitchFamily="34" charset="-120"/>
                          <a:ea typeface="微軟正黑體" pitchFamily="34" charset="-120"/>
                        </a:rPr>
                        <a:t>1200</a:t>
                      </a:r>
                      <a:r>
                        <a:rPr lang="zh-TW" altLang="en-US" sz="2200" b="0" dirty="0">
                          <a:solidFill>
                            <a:srgbClr val="000000"/>
                          </a:solidFill>
                          <a:effectLst/>
                          <a:latin typeface="微軟正黑體" pitchFamily="34" charset="-120"/>
                          <a:ea typeface="微軟正黑體" pitchFamily="34" charset="-120"/>
                        </a:rPr>
                        <a:t>元</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50309">
                <a:tc>
                  <a:txBody>
                    <a:bodyPr/>
                    <a:lstStyle/>
                    <a:p>
                      <a:pPr algn="ctr">
                        <a:spcBef>
                          <a:spcPts val="270"/>
                        </a:spcBef>
                        <a:spcAft>
                          <a:spcPts val="270"/>
                        </a:spcAft>
                      </a:pPr>
                      <a:r>
                        <a:rPr lang="zh-TW" altLang="en-US" sz="2200" b="0" dirty="0">
                          <a:solidFill>
                            <a:srgbClr val="000000"/>
                          </a:solidFill>
                          <a:effectLst/>
                          <a:latin typeface="微軟正黑體" pitchFamily="34" charset="-120"/>
                          <a:ea typeface="微軟正黑體" pitchFamily="34" charset="-120"/>
                        </a:rPr>
                        <a:t>助理教授</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dirty="0">
                          <a:solidFill>
                            <a:srgbClr val="000000"/>
                          </a:solidFill>
                          <a:effectLst/>
                          <a:latin typeface="微軟正黑體" pitchFamily="34" charset="-120"/>
                          <a:ea typeface="微軟正黑體" pitchFamily="34" charset="-120"/>
                        </a:rPr>
                        <a:t>900</a:t>
                      </a:r>
                      <a:r>
                        <a:rPr lang="zh-TW" altLang="en-US" sz="2200" b="0" dirty="0">
                          <a:solidFill>
                            <a:srgbClr val="000000"/>
                          </a:solidFill>
                          <a:effectLst/>
                          <a:latin typeface="微軟正黑體" pitchFamily="34" charset="-120"/>
                          <a:ea typeface="微軟正黑體" pitchFamily="34" charset="-120"/>
                        </a:rPr>
                        <a:t>元</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dirty="0">
                          <a:solidFill>
                            <a:srgbClr val="000000"/>
                          </a:solidFill>
                          <a:effectLst/>
                          <a:latin typeface="微軟正黑體" pitchFamily="34" charset="-120"/>
                          <a:ea typeface="微軟正黑體" pitchFamily="34" charset="-120"/>
                        </a:rPr>
                        <a:t>1000</a:t>
                      </a:r>
                      <a:r>
                        <a:rPr lang="zh-TW" altLang="en-US" sz="2200" b="0" dirty="0">
                          <a:solidFill>
                            <a:srgbClr val="000000"/>
                          </a:solidFill>
                          <a:effectLst/>
                          <a:latin typeface="微軟正黑體" pitchFamily="34" charset="-120"/>
                          <a:ea typeface="微軟正黑體" pitchFamily="34" charset="-120"/>
                        </a:rPr>
                        <a:t>元</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dirty="0">
                          <a:solidFill>
                            <a:srgbClr val="000000"/>
                          </a:solidFill>
                          <a:effectLst/>
                          <a:latin typeface="微軟正黑體" pitchFamily="34" charset="-120"/>
                          <a:ea typeface="微軟正黑體" pitchFamily="34" charset="-120"/>
                        </a:rPr>
                        <a:t>1100</a:t>
                      </a:r>
                      <a:r>
                        <a:rPr lang="zh-TW" altLang="en-US" sz="2200" b="0" dirty="0">
                          <a:solidFill>
                            <a:srgbClr val="000000"/>
                          </a:solidFill>
                          <a:effectLst/>
                          <a:latin typeface="微軟正黑體" pitchFamily="34" charset="-120"/>
                          <a:ea typeface="微軟正黑體" pitchFamily="34" charset="-120"/>
                        </a:rPr>
                        <a:t>元</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50309">
                <a:tc>
                  <a:txBody>
                    <a:bodyPr/>
                    <a:lstStyle/>
                    <a:p>
                      <a:pPr algn="ctr">
                        <a:spcBef>
                          <a:spcPts val="270"/>
                        </a:spcBef>
                        <a:spcAft>
                          <a:spcPts val="270"/>
                        </a:spcAft>
                      </a:pPr>
                      <a:r>
                        <a:rPr lang="zh-TW" altLang="en-US" sz="2200" b="0" dirty="0">
                          <a:solidFill>
                            <a:srgbClr val="000000"/>
                          </a:solidFill>
                          <a:effectLst/>
                          <a:latin typeface="微軟正黑體" pitchFamily="34" charset="-120"/>
                          <a:ea typeface="微軟正黑體" pitchFamily="34" charset="-120"/>
                        </a:rPr>
                        <a:t>講師</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a:solidFill>
                            <a:srgbClr val="000000"/>
                          </a:solidFill>
                          <a:effectLst/>
                          <a:latin typeface="微軟正黑體" pitchFamily="34" charset="-120"/>
                          <a:ea typeface="微軟正黑體" pitchFamily="34" charset="-120"/>
                        </a:rPr>
                        <a:t>850</a:t>
                      </a:r>
                      <a:r>
                        <a:rPr lang="zh-TW" altLang="en-US" sz="2200" b="0">
                          <a:solidFill>
                            <a:srgbClr val="000000"/>
                          </a:solidFill>
                          <a:effectLst/>
                          <a:latin typeface="微軟正黑體" pitchFamily="34" charset="-120"/>
                          <a:ea typeface="微軟正黑體" pitchFamily="34" charset="-120"/>
                        </a:rPr>
                        <a:t>元</a:t>
                      </a:r>
                      <a:endParaRPr lang="zh-TW" altLang="en-US" sz="2200" b="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a:solidFill>
                            <a:srgbClr val="000000"/>
                          </a:solidFill>
                          <a:effectLst/>
                          <a:latin typeface="微軟正黑體" pitchFamily="34" charset="-120"/>
                          <a:ea typeface="微軟正黑體" pitchFamily="34" charset="-120"/>
                        </a:rPr>
                        <a:t>950</a:t>
                      </a:r>
                      <a:r>
                        <a:rPr lang="zh-TW" altLang="en-US" sz="2200" b="0">
                          <a:solidFill>
                            <a:srgbClr val="000000"/>
                          </a:solidFill>
                          <a:effectLst/>
                          <a:latin typeface="微軟正黑體" pitchFamily="34" charset="-120"/>
                          <a:ea typeface="微軟正黑體" pitchFamily="34" charset="-120"/>
                        </a:rPr>
                        <a:t>元</a:t>
                      </a:r>
                      <a:endParaRPr lang="zh-TW" altLang="en-US" sz="2200" b="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Bef>
                          <a:spcPts val="270"/>
                        </a:spcBef>
                        <a:spcAft>
                          <a:spcPts val="270"/>
                        </a:spcAft>
                      </a:pPr>
                      <a:r>
                        <a:rPr lang="en-US" altLang="zh-TW" sz="2200" b="0" dirty="0">
                          <a:solidFill>
                            <a:srgbClr val="000000"/>
                          </a:solidFill>
                          <a:effectLst/>
                          <a:latin typeface="微軟正黑體" pitchFamily="34" charset="-120"/>
                          <a:ea typeface="微軟正黑體" pitchFamily="34" charset="-120"/>
                        </a:rPr>
                        <a:t>1000</a:t>
                      </a:r>
                      <a:r>
                        <a:rPr lang="zh-TW" altLang="en-US" sz="2200" b="0" dirty="0">
                          <a:solidFill>
                            <a:srgbClr val="000000"/>
                          </a:solidFill>
                          <a:effectLst/>
                          <a:latin typeface="微軟正黑體" pitchFamily="34" charset="-120"/>
                          <a:ea typeface="微軟正黑體" pitchFamily="34" charset="-120"/>
                        </a:rPr>
                        <a:t>元</a:t>
                      </a:r>
                      <a:endParaRPr lang="zh-TW" altLang="en-US" sz="2200" b="0" dirty="0">
                        <a:solidFill>
                          <a:srgbClr val="333333"/>
                        </a:solidFill>
                        <a:effectLst/>
                        <a:latin typeface="微軟正黑體" pitchFamily="34" charset="-120"/>
                        <a:ea typeface="微軟正黑體" pitchFamily="34" charset="-120"/>
                      </a:endParaRPr>
                    </a:p>
                  </a:txBody>
                  <a:tcPr marL="17780" marR="177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6" name="文字方塊 5"/>
          <p:cNvSpPr txBox="1"/>
          <p:nvPr/>
        </p:nvSpPr>
        <p:spPr>
          <a:xfrm>
            <a:off x="1907704" y="6165304"/>
            <a:ext cx="4896544" cy="369332"/>
          </a:xfrm>
          <a:prstGeom prst="rect">
            <a:avLst/>
          </a:prstGeom>
          <a:noFill/>
        </p:spPr>
        <p:txBody>
          <a:bodyPr wrap="square" rtlCol="0">
            <a:spAutoFit/>
          </a:bodyPr>
          <a:lstStyle/>
          <a:p>
            <a:pPr algn="ctr"/>
            <a:r>
              <a:rPr lang="zh-TW" altLang="en-US" dirty="0" smtClean="0">
                <a:solidFill>
                  <a:prstClr val="black"/>
                </a:solidFill>
                <a:latin typeface="微軟正黑體" pitchFamily="34" charset="-120"/>
                <a:ea typeface="微軟正黑體" pitchFamily="34" charset="-120"/>
              </a:rPr>
              <a:t>非臺大專任教師鐘點費對照表</a:t>
            </a:r>
            <a:endParaRPr lang="zh-TW" altLang="en-US" dirty="0">
              <a:solidFill>
                <a:prstClr val="black"/>
              </a:solidFill>
              <a:latin typeface="微軟正黑體" pitchFamily="34" charset="-120"/>
              <a:ea typeface="微軟正黑體" pitchFamily="34" charset="-120"/>
            </a:endParaRPr>
          </a:p>
        </p:txBody>
      </p:sp>
      <p:cxnSp>
        <p:nvCxnSpPr>
          <p:cNvPr id="8" name="直線接點 7"/>
          <p:cNvCxnSpPr/>
          <p:nvPr/>
        </p:nvCxnSpPr>
        <p:spPr>
          <a:xfrm>
            <a:off x="971600" y="3573016"/>
            <a:ext cx="1512168" cy="86409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79206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457200" y="490662"/>
            <a:ext cx="8229600" cy="706090"/>
          </a:xfrm>
        </p:spPr>
        <p:txBody>
          <a:bodyPr>
            <a:normAutofit/>
          </a:bodyPr>
          <a:lstStyle/>
          <a:p>
            <a:r>
              <a:rPr lang="zh-TW" altLang="en-US" sz="3600" dirty="0" smtClean="0">
                <a:solidFill>
                  <a:schemeClr val="accent6">
                    <a:lumMod val="20000"/>
                    <a:lumOff val="80000"/>
                  </a:schemeClr>
                </a:solidFill>
                <a:latin typeface="微軟正黑體" panose="020B0604030504040204" pitchFamily="34" charset="-120"/>
                <a:ea typeface="微軟正黑體" panose="020B0604030504040204" pitchFamily="34" charset="-120"/>
              </a:rPr>
              <a:t>講座鐘點費</a:t>
            </a:r>
            <a:endPar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sp>
        <p:nvSpPr>
          <p:cNvPr id="6" name="內容版面配置區 2"/>
          <p:cNvSpPr txBox="1">
            <a:spLocks/>
          </p:cNvSpPr>
          <p:nvPr/>
        </p:nvSpPr>
        <p:spPr>
          <a:xfrm>
            <a:off x="376823" y="1412776"/>
            <a:ext cx="8424936" cy="475252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TW" altLang="en-US" sz="2600" b="1" dirty="0" smtClean="0">
                <a:solidFill>
                  <a:srgbClr val="C00000"/>
                </a:solidFill>
                <a:latin typeface="微軟正黑體" panose="020B0604030504040204" pitchFamily="34" charset="-120"/>
                <a:ea typeface="微軟正黑體" panose="020B0604030504040204" pitchFamily="34" charset="-120"/>
              </a:rPr>
              <a:t>確認經費核定表中有此項目及核定金額</a:t>
            </a:r>
            <a:endParaRPr lang="en-US" altLang="zh-TW" sz="2600" b="1" dirty="0" smtClean="0">
              <a:solidFill>
                <a:srgbClr val="C00000"/>
              </a:solidFill>
              <a:latin typeface="微軟正黑體" panose="020B0604030504040204" pitchFamily="34" charset="-120"/>
              <a:ea typeface="微軟正黑體" panose="020B0604030504040204" pitchFamily="34" charset="-120"/>
            </a:endParaRPr>
          </a:p>
          <a:p>
            <a:pPr>
              <a:lnSpc>
                <a:spcPct val="150000"/>
              </a:lnSpc>
            </a:pPr>
            <a:r>
              <a:rPr lang="zh-TW" altLang="en-US" sz="2600" b="1" dirty="0" smtClean="0">
                <a:solidFill>
                  <a:prstClr val="black"/>
                </a:solidFill>
                <a:latin typeface="微軟正黑體" panose="020B0604030504040204" pitchFamily="34" charset="-120"/>
                <a:ea typeface="微軟正黑體" panose="020B0604030504040204" pitchFamily="34" charset="-120"/>
              </a:rPr>
              <a:t>對象：課程</a:t>
            </a:r>
            <a:r>
              <a:rPr lang="zh-TW" altLang="en-US" sz="2600" b="1" dirty="0">
                <a:solidFill>
                  <a:prstClr val="black"/>
                </a:solidFill>
                <a:latin typeface="微軟正黑體" panose="020B0604030504040204" pitchFamily="34" charset="-120"/>
                <a:ea typeface="微軟正黑體" panose="020B0604030504040204" pitchFamily="34" charset="-120"/>
              </a:rPr>
              <a:t>內外聘專家學者</a:t>
            </a:r>
            <a:r>
              <a:rPr lang="zh-TW" altLang="en-US" sz="2600" b="1" dirty="0" smtClean="0">
                <a:solidFill>
                  <a:prstClr val="black"/>
                </a:solidFill>
                <a:latin typeface="微軟正黑體" panose="020B0604030504040204" pitchFamily="34" charset="-120"/>
                <a:ea typeface="微軟正黑體" panose="020B0604030504040204" pitchFamily="34" charset="-120"/>
              </a:rPr>
              <a:t>講座</a:t>
            </a:r>
            <a:endParaRPr lang="en-US" altLang="zh-TW" sz="2600" b="1" dirty="0" smtClean="0">
              <a:solidFill>
                <a:prstClr val="black"/>
              </a:solidFill>
              <a:latin typeface="微軟正黑體" panose="020B0604030504040204" pitchFamily="34" charset="-120"/>
              <a:ea typeface="微軟正黑體" panose="020B0604030504040204" pitchFamily="34" charset="-120"/>
            </a:endParaRPr>
          </a:p>
          <a:p>
            <a:pPr>
              <a:buFont typeface="Arial" panose="020B0604020202020204" pitchFamily="34" charset="0"/>
              <a:buNone/>
            </a:pPr>
            <a:endParaRPr lang="en-US" altLang="zh-TW" sz="1000" b="1" dirty="0" smtClean="0">
              <a:solidFill>
                <a:prstClr val="black"/>
              </a:solidFill>
              <a:latin typeface="微軟正黑體" panose="020B0604030504040204" pitchFamily="34" charset="-120"/>
              <a:ea typeface="微軟正黑體" panose="020B0604030504040204" pitchFamily="34" charset="-120"/>
            </a:endParaRPr>
          </a:p>
          <a:p>
            <a:r>
              <a:rPr lang="zh-TW" altLang="en-US" sz="2600" b="1" dirty="0" smtClean="0">
                <a:solidFill>
                  <a:prstClr val="black"/>
                </a:solidFill>
                <a:latin typeface="微軟正黑體" panose="020B0604030504040204" pitchFamily="34" charset="-120"/>
                <a:ea typeface="微軟正黑體" panose="020B0604030504040204" pitchFamily="34" charset="-120"/>
              </a:rPr>
              <a:t>檢</a:t>
            </a:r>
            <a:r>
              <a:rPr lang="zh-TW" altLang="en-US" sz="2600" b="1" dirty="0">
                <a:solidFill>
                  <a:prstClr val="black"/>
                </a:solidFill>
                <a:latin typeface="微軟正黑體" panose="020B0604030504040204" pitchFamily="34" charset="-120"/>
                <a:ea typeface="微軟正黑體" panose="020B0604030504040204" pitchFamily="34" charset="-120"/>
              </a:rPr>
              <a:t>附</a:t>
            </a:r>
            <a:r>
              <a:rPr lang="zh-TW" altLang="en-US" sz="2600" b="1" dirty="0" smtClean="0">
                <a:solidFill>
                  <a:prstClr val="black"/>
                </a:solidFill>
                <a:latin typeface="微軟正黑體" panose="020B0604030504040204" pitchFamily="34" charset="-120"/>
                <a:ea typeface="微軟正黑體" panose="020B0604030504040204" pitchFamily="34" charset="-120"/>
              </a:rPr>
              <a:t>：</a:t>
            </a:r>
            <a:r>
              <a:rPr lang="en-US" altLang="zh-TW" sz="2600" b="1" dirty="0" smtClean="0">
                <a:solidFill>
                  <a:prstClr val="black"/>
                </a:solidFill>
                <a:latin typeface="微軟正黑體" panose="020B0604030504040204" pitchFamily="34" charset="-120"/>
                <a:ea typeface="微軟正黑體" panose="020B0604030504040204" pitchFamily="34" charset="-120"/>
              </a:rPr>
              <a:t/>
            </a:r>
            <a:br>
              <a:rPr lang="en-US" altLang="zh-TW" sz="2600" b="1" dirty="0" smtClean="0">
                <a:solidFill>
                  <a:prstClr val="black"/>
                </a:solidFill>
                <a:latin typeface="微軟正黑體" panose="020B0604030504040204" pitchFamily="34" charset="-120"/>
                <a:ea typeface="微軟正黑體" panose="020B0604030504040204" pitchFamily="34" charset="-120"/>
              </a:rPr>
            </a:br>
            <a:r>
              <a:rPr lang="en-US" altLang="zh-TW" sz="2600" b="1" dirty="0" smtClean="0">
                <a:solidFill>
                  <a:prstClr val="black"/>
                </a:solidFill>
                <a:latin typeface="微軟正黑體" panose="020B0604030504040204" pitchFamily="34" charset="-120"/>
                <a:ea typeface="微軟正黑體" panose="020B0604030504040204" pitchFamily="34" charset="-120"/>
              </a:rPr>
              <a:t>1</a:t>
            </a:r>
            <a:r>
              <a:rPr lang="en-US" altLang="zh-TW" sz="2600" b="1" dirty="0">
                <a:solidFill>
                  <a:prstClr val="black"/>
                </a:solidFill>
                <a:latin typeface="微軟正黑體" panose="020B0604030504040204" pitchFamily="34" charset="-120"/>
                <a:ea typeface="微軟正黑體" panose="020B0604030504040204" pitchFamily="34" charset="-120"/>
              </a:rPr>
              <a:t>.</a:t>
            </a:r>
            <a:r>
              <a:rPr lang="zh-TW" altLang="en-US" sz="2600" b="1" dirty="0">
                <a:solidFill>
                  <a:srgbClr val="7030A0"/>
                </a:solidFill>
                <a:latin typeface="微軟正黑體" panose="020B0604030504040204" pitchFamily="34" charset="-120"/>
                <a:ea typeface="微軟正黑體" panose="020B0604030504040204" pitchFamily="34" charset="-120"/>
              </a:rPr>
              <a:t> 講座鐘點</a:t>
            </a:r>
            <a:r>
              <a:rPr lang="zh-TW" altLang="en-US" sz="2600" b="1" dirty="0" smtClean="0">
                <a:solidFill>
                  <a:srgbClr val="7030A0"/>
                </a:solidFill>
                <a:latin typeface="微軟正黑體" panose="020B0604030504040204" pitchFamily="34" charset="-120"/>
                <a:ea typeface="微軟正黑體" panose="020B0604030504040204" pitchFamily="34" charset="-120"/>
              </a:rPr>
              <a:t>費領據</a:t>
            </a:r>
            <a:r>
              <a:rPr lang="en-US" altLang="zh-TW" sz="2600" b="1" dirty="0" smtClean="0">
                <a:solidFill>
                  <a:prstClr val="black"/>
                </a:solidFill>
                <a:latin typeface="微軟正黑體" panose="020B0604030504040204" pitchFamily="34" charset="-120"/>
                <a:ea typeface="微軟正黑體" panose="020B0604030504040204" pitchFamily="34" charset="-120"/>
              </a:rPr>
              <a:t/>
            </a:r>
            <a:br>
              <a:rPr lang="en-US" altLang="zh-TW" sz="2600" b="1" dirty="0" smtClean="0">
                <a:solidFill>
                  <a:prstClr val="black"/>
                </a:solidFill>
                <a:latin typeface="微軟正黑體" panose="020B0604030504040204" pitchFamily="34" charset="-120"/>
                <a:ea typeface="微軟正黑體" panose="020B0604030504040204" pitchFamily="34" charset="-120"/>
              </a:rPr>
            </a:br>
            <a:r>
              <a:rPr lang="zh-TW" altLang="en-US" sz="2600" b="1" dirty="0" smtClean="0">
                <a:solidFill>
                  <a:prstClr val="black"/>
                </a:solidFill>
                <a:latin typeface="微軟正黑體" panose="020B0604030504040204" pitchFamily="34" charset="-120"/>
                <a:ea typeface="微軟正黑體" panose="020B0604030504040204" pitchFamily="34" charset="-120"/>
              </a:rPr>
              <a:t>    </a:t>
            </a:r>
            <a:r>
              <a:rPr lang="zh-TW" altLang="en-US" sz="2200" b="1" dirty="0" smtClean="0">
                <a:solidFill>
                  <a:srgbClr val="002060"/>
                </a:solidFill>
                <a:latin typeface="微軟正黑體" panose="020B0604030504040204" pitchFamily="34" charset="-120"/>
                <a:ea typeface="微軟正黑體" panose="020B0604030504040204" pitchFamily="34" charset="-120"/>
              </a:rPr>
              <a:t>領據經手人處由</a:t>
            </a:r>
            <a:r>
              <a:rPr lang="en-US" altLang="zh-TW" sz="2200" b="1" dirty="0" smtClean="0">
                <a:solidFill>
                  <a:srgbClr val="002060"/>
                </a:solidFill>
                <a:latin typeface="微軟正黑體" panose="020B0604030504040204" pitchFamily="34" charset="-120"/>
                <a:ea typeface="微軟正黑體" panose="020B0604030504040204" pitchFamily="34" charset="-120"/>
              </a:rPr>
              <a:t>TA</a:t>
            </a:r>
            <a:r>
              <a:rPr lang="zh-TW" altLang="en-US" sz="2200" b="1" dirty="0" smtClean="0">
                <a:solidFill>
                  <a:srgbClr val="002060"/>
                </a:solidFill>
                <a:latin typeface="微軟正黑體" panose="020B0604030504040204" pitchFamily="34" charset="-120"/>
                <a:ea typeface="微軟正黑體" panose="020B0604030504040204" pitchFamily="34" charset="-120"/>
              </a:rPr>
              <a:t>或課程教師核章</a:t>
            </a:r>
            <a:r>
              <a:rPr lang="en-US" altLang="zh-TW" sz="2200" b="1" dirty="0" smtClean="0">
                <a:solidFill>
                  <a:srgbClr val="002060"/>
                </a:solidFill>
                <a:latin typeface="微軟正黑體" panose="020B0604030504040204" pitchFamily="34" charset="-120"/>
                <a:ea typeface="微軟正黑體" panose="020B0604030504040204" pitchFamily="34" charset="-120"/>
              </a:rPr>
              <a:t/>
            </a:r>
            <a:br>
              <a:rPr lang="en-US" altLang="zh-TW" sz="2200" b="1" dirty="0" smtClean="0">
                <a:solidFill>
                  <a:srgbClr val="002060"/>
                </a:solidFill>
                <a:latin typeface="微軟正黑體" panose="020B0604030504040204" pitchFamily="34" charset="-120"/>
                <a:ea typeface="微軟正黑體" panose="020B0604030504040204" pitchFamily="34" charset="-120"/>
              </a:rPr>
            </a:br>
            <a:r>
              <a:rPr lang="zh-TW" altLang="en-US" sz="2200" b="1" dirty="0" smtClean="0">
                <a:solidFill>
                  <a:srgbClr val="002060"/>
                </a:solidFill>
                <a:latin typeface="微軟正黑體" panose="020B0604030504040204" pitchFamily="34" charset="-120"/>
                <a:ea typeface="微軟正黑體" panose="020B0604030504040204" pitchFamily="34" charset="-120"/>
              </a:rPr>
              <a:t>     領據附註講題、起訖時間</a:t>
            </a:r>
            <a:r>
              <a:rPr lang="en-US" altLang="zh-TW" sz="2600" b="1" dirty="0" smtClean="0">
                <a:solidFill>
                  <a:prstClr val="black"/>
                </a:solidFill>
                <a:latin typeface="微軟正黑體" panose="020B0604030504040204" pitchFamily="34" charset="-120"/>
                <a:ea typeface="微軟正黑體" panose="020B0604030504040204" pitchFamily="34" charset="-120"/>
              </a:rPr>
              <a:t/>
            </a:r>
            <a:br>
              <a:rPr lang="en-US" altLang="zh-TW" sz="2600" b="1" dirty="0" smtClean="0">
                <a:solidFill>
                  <a:prstClr val="black"/>
                </a:solidFill>
                <a:latin typeface="微軟正黑體" panose="020B0604030504040204" pitchFamily="34" charset="-120"/>
                <a:ea typeface="微軟正黑體" panose="020B0604030504040204" pitchFamily="34" charset="-120"/>
              </a:rPr>
            </a:br>
            <a:r>
              <a:rPr lang="en-US" altLang="zh-TW" sz="2600" b="1" dirty="0" smtClean="0">
                <a:solidFill>
                  <a:prstClr val="black"/>
                </a:solidFill>
                <a:latin typeface="微軟正黑體" panose="020B0604030504040204" pitchFamily="34" charset="-120"/>
                <a:ea typeface="微軟正黑體" panose="020B0604030504040204" pitchFamily="34" charset="-120"/>
              </a:rPr>
              <a:t>2</a:t>
            </a:r>
            <a:r>
              <a:rPr lang="en-US" altLang="zh-TW" sz="2600" b="1" dirty="0">
                <a:solidFill>
                  <a:prstClr val="black"/>
                </a:solidFill>
                <a:latin typeface="微軟正黑體" panose="020B0604030504040204" pitchFamily="34" charset="-120"/>
                <a:ea typeface="微軟正黑體" panose="020B0604030504040204" pitchFamily="34" charset="-120"/>
              </a:rPr>
              <a:t>. </a:t>
            </a:r>
            <a:r>
              <a:rPr lang="zh-TW" altLang="en-US" sz="2600" b="1" dirty="0">
                <a:solidFill>
                  <a:srgbClr val="7030A0"/>
                </a:solidFill>
                <a:latin typeface="微軟正黑體" panose="020B0604030504040204" pitchFamily="34" charset="-120"/>
                <a:ea typeface="微軟正黑體" panose="020B0604030504040204" pitchFamily="34" charset="-120"/>
              </a:rPr>
              <a:t>具講座資訊之課程大綱或講座議程</a:t>
            </a:r>
            <a:r>
              <a:rPr lang="zh-TW" altLang="en-US" sz="2600" b="1" dirty="0" smtClean="0">
                <a:solidFill>
                  <a:srgbClr val="7030A0"/>
                </a:solidFill>
                <a:latin typeface="微軟正黑體" panose="020B0604030504040204" pitchFamily="34" charset="-120"/>
                <a:ea typeface="微軟正黑體" panose="020B0604030504040204" pitchFamily="34" charset="-120"/>
              </a:rPr>
              <a:t>表</a:t>
            </a:r>
            <a:endParaRPr lang="en-US" altLang="zh-TW" sz="2600" b="1" dirty="0" smtClean="0">
              <a:solidFill>
                <a:srgbClr val="7030A0"/>
              </a:solidFill>
              <a:latin typeface="微軟正黑體" panose="020B0604030504040204" pitchFamily="34" charset="-120"/>
              <a:ea typeface="微軟正黑體" panose="020B0604030504040204" pitchFamily="34" charset="-120"/>
            </a:endParaRPr>
          </a:p>
          <a:p>
            <a:pPr>
              <a:buFont typeface="Arial" panose="020B0604020202020204" pitchFamily="34" charset="0"/>
              <a:buNone/>
            </a:pPr>
            <a:endParaRPr lang="en-US" altLang="zh-TW" sz="1000" b="1" dirty="0">
              <a:solidFill>
                <a:srgbClr val="7030A0"/>
              </a:solidFill>
              <a:latin typeface="微軟正黑體" panose="020B0604030504040204" pitchFamily="34" charset="-120"/>
              <a:ea typeface="微軟正黑體" panose="020B0604030504040204" pitchFamily="34" charset="-120"/>
            </a:endParaRPr>
          </a:p>
          <a:p>
            <a:r>
              <a:rPr lang="zh-TW" altLang="en-US" sz="2600" b="1" dirty="0" smtClean="0">
                <a:solidFill>
                  <a:prstClr val="black"/>
                </a:solidFill>
                <a:latin typeface="微軟正黑體" panose="020B0604030504040204" pitchFamily="34" charset="-120"/>
                <a:ea typeface="微軟正黑體" panose="020B0604030504040204" pitchFamily="34" charset="-120"/>
              </a:rPr>
              <a:t>臺大專任教師 </a:t>
            </a:r>
            <a:r>
              <a:rPr lang="en-US" altLang="zh-TW" sz="2600" b="1" dirty="0" smtClean="0">
                <a:solidFill>
                  <a:srgbClr val="FF0000"/>
                </a:solidFill>
                <a:latin typeface="微軟正黑體" panose="020B0604030504040204" pitchFamily="34" charset="-120"/>
                <a:ea typeface="微軟正黑體" panose="020B0604030504040204" pitchFamily="34" charset="-120"/>
              </a:rPr>
              <a:t>800</a:t>
            </a:r>
            <a:r>
              <a:rPr lang="zh-TW" altLang="en-US" sz="2600" b="1" dirty="0" smtClean="0">
                <a:solidFill>
                  <a:srgbClr val="FF0000"/>
                </a:solidFill>
                <a:latin typeface="微軟正黑體" panose="020B0604030504040204" pitchFamily="34" charset="-120"/>
                <a:ea typeface="微軟正黑體" panose="020B0604030504040204" pitchFamily="34" charset="-120"/>
              </a:rPr>
              <a:t>元 </a:t>
            </a:r>
            <a:r>
              <a:rPr lang="en-US" altLang="zh-TW" sz="2600" b="1" dirty="0" smtClean="0">
                <a:solidFill>
                  <a:srgbClr val="FF0000"/>
                </a:solidFill>
                <a:latin typeface="微軟正黑體" panose="020B0604030504040204" pitchFamily="34" charset="-120"/>
                <a:ea typeface="微軟正黑體" panose="020B0604030504040204" pitchFamily="34" charset="-120"/>
              </a:rPr>
              <a:t>/ </a:t>
            </a:r>
            <a:r>
              <a:rPr lang="zh-TW" altLang="en-US" sz="2600" b="1" dirty="0" smtClean="0">
                <a:solidFill>
                  <a:srgbClr val="FF0000"/>
                </a:solidFill>
                <a:latin typeface="微軟正黑體" panose="020B0604030504040204" pitchFamily="34" charset="-120"/>
                <a:ea typeface="微軟正黑體" panose="020B0604030504040204" pitchFamily="34" charset="-120"/>
              </a:rPr>
              <a:t>節</a:t>
            </a:r>
            <a:r>
              <a:rPr lang="zh-TW" altLang="en-US" sz="2600" b="1" dirty="0" smtClean="0">
                <a:solidFill>
                  <a:prstClr val="black"/>
                </a:solidFill>
                <a:latin typeface="微軟正黑體" panose="020B0604030504040204" pitchFamily="34" charset="-120"/>
                <a:ea typeface="微軟正黑體" panose="020B0604030504040204" pitchFamily="34" charset="-120"/>
              </a:rPr>
              <a:t>，其餘單位講者 </a:t>
            </a:r>
            <a:r>
              <a:rPr lang="en-US" altLang="zh-TW" sz="2600" b="1" dirty="0" smtClean="0">
                <a:solidFill>
                  <a:srgbClr val="FF0000"/>
                </a:solidFill>
                <a:latin typeface="微軟正黑體" panose="020B0604030504040204" pitchFamily="34" charset="-120"/>
                <a:ea typeface="微軟正黑體" panose="020B0604030504040204" pitchFamily="34" charset="-120"/>
              </a:rPr>
              <a:t>1600</a:t>
            </a:r>
            <a:r>
              <a:rPr lang="zh-TW" altLang="en-US" sz="2600" b="1" dirty="0" smtClean="0">
                <a:solidFill>
                  <a:srgbClr val="FF0000"/>
                </a:solidFill>
                <a:latin typeface="微軟正黑體" panose="020B0604030504040204" pitchFamily="34" charset="-120"/>
                <a:ea typeface="微軟正黑體" panose="020B0604030504040204" pitchFamily="34" charset="-120"/>
              </a:rPr>
              <a:t>元 </a:t>
            </a:r>
            <a:r>
              <a:rPr lang="en-US" altLang="zh-TW" sz="2600" b="1" dirty="0" smtClean="0">
                <a:solidFill>
                  <a:srgbClr val="FF0000"/>
                </a:solidFill>
                <a:latin typeface="微軟正黑體" panose="020B0604030504040204" pitchFamily="34" charset="-120"/>
                <a:ea typeface="微軟正黑體" panose="020B0604030504040204" pitchFamily="34" charset="-120"/>
              </a:rPr>
              <a:t>/ </a:t>
            </a:r>
            <a:r>
              <a:rPr lang="zh-TW" altLang="en-US" sz="2600" b="1" dirty="0" smtClean="0">
                <a:solidFill>
                  <a:srgbClr val="FF0000"/>
                </a:solidFill>
                <a:latin typeface="微軟正黑體" panose="020B0604030504040204" pitchFamily="34" charset="-120"/>
                <a:ea typeface="微軟正黑體" panose="020B0604030504040204" pitchFamily="34" charset="-120"/>
              </a:rPr>
              <a:t>節</a:t>
            </a:r>
            <a:r>
              <a:rPr lang="zh-TW" altLang="en-US" sz="2600" b="1" dirty="0" smtClean="0">
                <a:solidFill>
                  <a:prstClr val="black"/>
                </a:solidFill>
                <a:latin typeface="微軟正黑體" panose="020B0604030504040204" pitchFamily="34" charset="-120"/>
                <a:ea typeface="微軟正黑體" panose="020B0604030504040204" pitchFamily="34" charset="-120"/>
              </a:rPr>
              <a:t> </a:t>
            </a:r>
            <a:endParaRPr lang="en-US" altLang="zh-TW" sz="2600" b="1" dirty="0" smtClean="0">
              <a:solidFill>
                <a:prstClr val="black"/>
              </a:solidFill>
              <a:latin typeface="微軟正黑體" panose="020B0604030504040204" pitchFamily="34" charset="-120"/>
              <a:ea typeface="微軟正黑體" panose="020B0604030504040204" pitchFamily="34" charset="-120"/>
            </a:endParaRPr>
          </a:p>
          <a:p>
            <a:endParaRPr lang="zh-TW" altLang="en-US" sz="26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458667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95536" y="1340768"/>
            <a:ext cx="8424936" cy="5184576"/>
          </a:xfrm>
          <a:solidFill>
            <a:schemeClr val="bg1">
              <a:lumMod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pPr>
              <a:buClr>
                <a:srgbClr val="CC0000"/>
              </a:buClr>
            </a:pPr>
            <a:r>
              <a:rPr lang="zh-TW" altLang="en-US" dirty="0" smtClean="0">
                <a:solidFill>
                  <a:srgbClr val="C00000"/>
                </a:solidFill>
                <a:latin typeface="微軟正黑體" panose="020B0604030504040204" pitchFamily="34" charset="-120"/>
                <a:ea typeface="微軟正黑體" panose="020B0604030504040204" pitchFamily="34" charset="-120"/>
              </a:rPr>
              <a:t>確認經費核定表中有此項目</a:t>
            </a:r>
            <a:endParaRPr lang="en-US" altLang="zh-TW" dirty="0" smtClean="0">
              <a:solidFill>
                <a:srgbClr val="C00000"/>
              </a:solidFill>
              <a:latin typeface="微軟正黑體" panose="020B0604030504040204" pitchFamily="34" charset="-120"/>
              <a:ea typeface="微軟正黑體" panose="020B0604030504040204" pitchFamily="34" charset="-120"/>
            </a:endParaRPr>
          </a:p>
          <a:p>
            <a:pPr>
              <a:buClr>
                <a:srgbClr val="CC0000"/>
              </a:buClr>
            </a:pPr>
            <a:r>
              <a:rPr lang="zh-TW" altLang="en-US" dirty="0" smtClean="0">
                <a:solidFill>
                  <a:schemeClr val="tx1"/>
                </a:solidFill>
                <a:latin typeface="微軟正黑體" panose="020B0604030504040204" pitchFamily="34" charset="-120"/>
                <a:ea typeface="微軟正黑體" panose="020B0604030504040204" pitchFamily="34" charset="-120"/>
              </a:rPr>
              <a:t>僅</a:t>
            </a:r>
            <a:r>
              <a:rPr lang="zh-TW" altLang="en-US" dirty="0">
                <a:solidFill>
                  <a:schemeClr val="tx1"/>
                </a:solidFill>
                <a:latin typeface="微軟正黑體" panose="020B0604030504040204" pitchFamily="34" charset="-120"/>
                <a:ea typeface="微軟正黑體" panose="020B0604030504040204" pitchFamily="34" charset="-120"/>
              </a:rPr>
              <a:t>補助國內</a:t>
            </a:r>
            <a:r>
              <a:rPr lang="zh-TW" altLang="en-US" dirty="0" smtClean="0">
                <a:solidFill>
                  <a:schemeClr val="tx1"/>
                </a:solidFill>
                <a:latin typeface="微軟正黑體" panose="020B0604030504040204" pitchFamily="34" charset="-120"/>
                <a:ea typeface="微軟正黑體" panose="020B0604030504040204" pitchFamily="34" charset="-120"/>
              </a:rPr>
              <a:t>旅費。</a:t>
            </a:r>
            <a:r>
              <a:rPr lang="zh-TW" altLang="en-US" b="1" u="sng" dirty="0" smtClean="0">
                <a:solidFill>
                  <a:schemeClr val="tx1"/>
                </a:solidFill>
                <a:latin typeface="微軟正黑體" panose="020B0604030504040204" pitchFamily="34" charset="-120"/>
                <a:ea typeface="微軟正黑體" panose="020B0604030504040204" pitchFamily="34" charset="-120"/>
              </a:rPr>
              <a:t>講者服務</a:t>
            </a:r>
            <a:r>
              <a:rPr lang="zh-TW" altLang="en-US" b="1" u="sng" dirty="0">
                <a:solidFill>
                  <a:schemeClr val="tx1"/>
                </a:solidFill>
                <a:latin typeface="微軟正黑體" panose="020B0604030504040204" pitchFamily="34" charset="-120"/>
                <a:ea typeface="微軟正黑體" panose="020B0604030504040204" pitchFamily="34" charset="-120"/>
              </a:rPr>
              <a:t>單位</a:t>
            </a:r>
            <a:r>
              <a:rPr lang="zh-TW" altLang="en-US" dirty="0">
                <a:solidFill>
                  <a:schemeClr val="tx1"/>
                </a:solidFill>
                <a:latin typeface="微軟正黑體" panose="020B0604030504040204" pitchFamily="34" charset="-120"/>
                <a:ea typeface="微軟正黑體" panose="020B0604030504040204" pitchFamily="34" charset="-120"/>
              </a:rPr>
              <a:t>與</a:t>
            </a:r>
            <a:r>
              <a:rPr lang="zh-TW" altLang="en-US" b="1" u="sng" dirty="0">
                <a:solidFill>
                  <a:schemeClr val="tx1"/>
                </a:solidFill>
                <a:latin typeface="微軟正黑體" panose="020B0604030504040204" pitchFamily="34" charset="-120"/>
                <a:ea typeface="微軟正黑體" panose="020B0604030504040204" pitchFamily="34" charset="-120"/>
              </a:rPr>
              <a:t>工作地點</a:t>
            </a:r>
            <a:r>
              <a:rPr lang="zh-TW" altLang="en-US" dirty="0">
                <a:solidFill>
                  <a:schemeClr val="tx1"/>
                </a:solidFill>
                <a:latin typeface="微軟正黑體" panose="020B0604030504040204" pitchFamily="34" charset="-120"/>
                <a:ea typeface="微軟正黑體" panose="020B0604030504040204" pitchFamily="34" charset="-120"/>
              </a:rPr>
              <a:t>需</a:t>
            </a:r>
            <a:r>
              <a:rPr lang="zh-TW" altLang="en-US" b="1" u="sng" dirty="0">
                <a:solidFill>
                  <a:schemeClr val="tx1"/>
                </a:solidFill>
                <a:latin typeface="微軟正黑體" panose="020B0604030504040204" pitchFamily="34" charset="-120"/>
                <a:ea typeface="微軟正黑體" panose="020B0604030504040204" pitchFamily="34" charset="-120"/>
              </a:rPr>
              <a:t>跨縣市</a:t>
            </a:r>
            <a:r>
              <a:rPr lang="zh-TW" altLang="en-US" dirty="0">
                <a:solidFill>
                  <a:schemeClr val="tx1"/>
                </a:solidFill>
                <a:latin typeface="微軟正黑體" panose="020B0604030504040204" pitchFamily="34" charset="-120"/>
                <a:ea typeface="微軟正黑體" panose="020B0604030504040204" pitchFamily="34" charset="-120"/>
              </a:rPr>
              <a:t>才可報</a:t>
            </a:r>
            <a:r>
              <a:rPr lang="zh-TW" altLang="en-US" dirty="0" smtClean="0">
                <a:solidFill>
                  <a:schemeClr val="tx1"/>
                </a:solidFill>
                <a:latin typeface="微軟正黑體" panose="020B0604030504040204" pitchFamily="34" charset="-120"/>
                <a:ea typeface="微軟正黑體" panose="020B0604030504040204" pitchFamily="34" charset="-120"/>
              </a:rPr>
              <a:t>支 </a:t>
            </a:r>
            <a:r>
              <a:rPr lang="en-US" altLang="zh-TW" dirty="0" smtClean="0">
                <a:solidFill>
                  <a:schemeClr val="tx2">
                    <a:lumMod val="75000"/>
                  </a:schemeClr>
                </a:solidFill>
                <a:latin typeface="微軟正黑體" panose="020B0604030504040204" pitchFamily="34" charset="-120"/>
                <a:ea typeface="微軟正黑體" panose="020B0604030504040204" pitchFamily="34" charset="-120"/>
              </a:rPr>
              <a:t>(</a:t>
            </a:r>
            <a:r>
              <a:rPr lang="zh-TW" altLang="en-US" dirty="0">
                <a:solidFill>
                  <a:schemeClr val="tx2">
                    <a:lumMod val="75000"/>
                  </a:schemeClr>
                </a:solidFill>
                <a:latin typeface="微軟正黑體" panose="020B0604030504040204" pitchFamily="34" charset="-120"/>
                <a:ea typeface="微軟正黑體" panose="020B0604030504040204" pitchFamily="34" charset="-120"/>
              </a:rPr>
              <a:t>臺北市新北市視為同縣市</a:t>
            </a:r>
            <a:r>
              <a:rPr lang="en-US" altLang="zh-TW" dirty="0" smtClean="0">
                <a:solidFill>
                  <a:schemeClr val="tx2">
                    <a:lumMod val="75000"/>
                  </a:schemeClr>
                </a:solidFill>
                <a:latin typeface="微軟正黑體" panose="020B0604030504040204" pitchFamily="34" charset="-120"/>
                <a:ea typeface="微軟正黑體" panose="020B0604030504040204" pitchFamily="34" charset="-120"/>
              </a:rPr>
              <a:t>)</a:t>
            </a:r>
            <a:endParaRPr lang="zh-TW" altLang="en-US" dirty="0">
              <a:solidFill>
                <a:schemeClr val="tx2">
                  <a:lumMod val="75000"/>
                </a:schemeClr>
              </a:solidFill>
              <a:latin typeface="微軟正黑體" panose="020B0604030504040204" pitchFamily="34" charset="-120"/>
              <a:ea typeface="微軟正黑體" panose="020B0604030504040204" pitchFamily="34" charset="-120"/>
            </a:endParaRPr>
          </a:p>
          <a:p>
            <a:pPr>
              <a:buClr>
                <a:srgbClr val="CC0000"/>
              </a:buClr>
            </a:pPr>
            <a:r>
              <a:rPr lang="zh-TW" altLang="en-US" dirty="0" smtClean="0">
                <a:solidFill>
                  <a:schemeClr val="tx1"/>
                </a:solidFill>
                <a:latin typeface="微軟正黑體" panose="020B0604030504040204" pitchFamily="34" charset="-120"/>
                <a:ea typeface="微軟正黑體" panose="020B0604030504040204" pitchFamily="34" charset="-120"/>
              </a:rPr>
              <a:t>不可</a:t>
            </a:r>
            <a:r>
              <a:rPr lang="zh-TW" altLang="en-US" dirty="0">
                <a:solidFill>
                  <a:schemeClr val="tx1"/>
                </a:solidFill>
                <a:latin typeface="微軟正黑體" panose="020B0604030504040204" pitchFamily="34" charset="-120"/>
                <a:ea typeface="微軟正黑體" panose="020B0604030504040204" pitchFamily="34" charset="-120"/>
              </a:rPr>
              <a:t>報支</a:t>
            </a:r>
            <a:r>
              <a:rPr lang="zh-TW" altLang="en-US" dirty="0" smtClean="0">
                <a:solidFill>
                  <a:schemeClr val="tx1"/>
                </a:solidFill>
                <a:latin typeface="微軟正黑體" panose="020B0604030504040204" pitchFamily="34" charset="-120"/>
                <a:ea typeface="微軟正黑體" panose="020B0604030504040204" pitchFamily="34" charset="-120"/>
              </a:rPr>
              <a:t>計程車</a:t>
            </a:r>
            <a:r>
              <a:rPr lang="en-US" altLang="zh-TW" dirty="0" smtClean="0">
                <a:solidFill>
                  <a:schemeClr val="tx1"/>
                </a:solidFill>
                <a:latin typeface="微軟正黑體" panose="020B0604030504040204" pitchFamily="34" charset="-120"/>
                <a:ea typeface="微軟正黑體" panose="020B0604030504040204" pitchFamily="34" charset="-120"/>
              </a:rPr>
              <a:t>/ Uber</a:t>
            </a:r>
            <a:r>
              <a:rPr lang="zh-TW" altLang="en-US" dirty="0" smtClean="0">
                <a:solidFill>
                  <a:schemeClr val="tx1"/>
                </a:solidFill>
                <a:latin typeface="微軟正黑體" panose="020B0604030504040204" pitchFamily="34" charset="-120"/>
                <a:ea typeface="微軟正黑體" panose="020B0604030504040204" pitchFamily="34" charset="-120"/>
              </a:rPr>
              <a:t>費</a:t>
            </a:r>
            <a:r>
              <a:rPr lang="zh-TW" altLang="en-US" dirty="0">
                <a:solidFill>
                  <a:schemeClr val="tx1"/>
                </a:solidFill>
                <a:latin typeface="微軟正黑體" panose="020B0604030504040204" pitchFamily="34" charset="-120"/>
                <a:ea typeface="微軟正黑體" panose="020B0604030504040204" pitchFamily="34" charset="-120"/>
              </a:rPr>
              <a:t>用</a:t>
            </a:r>
          </a:p>
          <a:p>
            <a:pPr>
              <a:buClr>
                <a:srgbClr val="CC0000"/>
              </a:buClr>
            </a:pPr>
            <a:r>
              <a:rPr lang="zh-TW" altLang="en-US" dirty="0" smtClean="0">
                <a:solidFill>
                  <a:schemeClr val="tx1"/>
                </a:solidFill>
                <a:latin typeface="微軟正黑體" panose="020B0604030504040204" pitchFamily="34" charset="-120"/>
                <a:ea typeface="微軟正黑體" panose="020B0604030504040204" pitchFamily="34" charset="-120"/>
              </a:rPr>
              <a:t>檢附：</a:t>
            </a:r>
            <a:endParaRPr lang="en-US" altLang="zh-TW" dirty="0" smtClean="0">
              <a:solidFill>
                <a:schemeClr val="tx1"/>
              </a:solidFill>
              <a:latin typeface="微軟正黑體" panose="020B0604030504040204" pitchFamily="34" charset="-120"/>
              <a:ea typeface="微軟正黑體" panose="020B0604030504040204" pitchFamily="34" charset="-120"/>
            </a:endParaRPr>
          </a:p>
          <a:p>
            <a:pPr marL="301943" lvl="1" indent="0">
              <a:buClr>
                <a:srgbClr val="CC0000"/>
              </a:buClr>
              <a:buNone/>
            </a:pPr>
            <a:r>
              <a:rPr lang="en-US" altLang="zh-TW" sz="2400" b="1" dirty="0" smtClean="0">
                <a:solidFill>
                  <a:srgbClr val="FF0000"/>
                </a:solidFill>
                <a:latin typeface="微軟正黑體" panose="020B0604030504040204" pitchFamily="34" charset="-120"/>
                <a:ea typeface="微軟正黑體" panose="020B0604030504040204" pitchFamily="34" charset="-120"/>
              </a:rPr>
              <a:t>1.</a:t>
            </a:r>
            <a:r>
              <a:rPr lang="zh-TW" altLang="en-US" sz="2400" b="1" dirty="0" smtClean="0">
                <a:solidFill>
                  <a:srgbClr val="FF0000"/>
                </a:solidFill>
                <a:latin typeface="微軟正黑體" panose="020B0604030504040204" pitchFamily="34" charset="-120"/>
                <a:ea typeface="微軟正黑體" panose="020B0604030504040204" pitchFamily="34" charset="-120"/>
              </a:rPr>
              <a:t> </a:t>
            </a:r>
            <a:r>
              <a:rPr lang="zh-TW" altLang="en-US" sz="2400" b="1" u="sng" dirty="0" smtClean="0">
                <a:solidFill>
                  <a:schemeClr val="accent2">
                    <a:lumMod val="75000"/>
                  </a:schemeClr>
                </a:solidFill>
                <a:latin typeface="微軟正黑體" panose="020B0604030504040204" pitchFamily="34" charset="-120"/>
                <a:ea typeface="微軟正黑體" panose="020B0604030504040204" pitchFamily="34" charset="-120"/>
              </a:rPr>
              <a:t>交通</a:t>
            </a:r>
            <a:r>
              <a:rPr lang="zh-TW" altLang="en-US" sz="2400" b="1" u="sng" dirty="0">
                <a:solidFill>
                  <a:schemeClr val="accent2">
                    <a:lumMod val="75000"/>
                  </a:schemeClr>
                </a:solidFill>
                <a:latin typeface="微軟正黑體" panose="020B0604030504040204" pitchFamily="34" charset="-120"/>
                <a:ea typeface="微軟正黑體" panose="020B0604030504040204" pitchFamily="34" charset="-120"/>
              </a:rPr>
              <a:t>費領</a:t>
            </a:r>
            <a:r>
              <a:rPr lang="zh-TW" altLang="en-US" sz="2400" b="1" u="sng" dirty="0" smtClean="0">
                <a:solidFill>
                  <a:schemeClr val="accent2">
                    <a:lumMod val="75000"/>
                  </a:schemeClr>
                </a:solidFill>
                <a:latin typeface="微軟正黑體" panose="020B0604030504040204" pitchFamily="34" charset="-120"/>
                <a:ea typeface="微軟正黑體" panose="020B0604030504040204" pitchFamily="34" charset="-120"/>
              </a:rPr>
              <a:t>據</a:t>
            </a:r>
            <a:r>
              <a:rPr lang="en-US" altLang="zh-TW" sz="2400" dirty="0" smtClean="0">
                <a:solidFill>
                  <a:schemeClr val="tx1"/>
                </a:solidFill>
                <a:latin typeface="微軟正黑體" panose="020B0604030504040204" pitchFamily="34" charset="-120"/>
                <a:ea typeface="微軟正黑體" panose="020B0604030504040204" pitchFamily="34" charset="-120"/>
              </a:rPr>
              <a:t/>
            </a:r>
            <a:br>
              <a:rPr lang="en-US" altLang="zh-TW" sz="2400" dirty="0" smtClean="0">
                <a:solidFill>
                  <a:schemeClr val="tx1"/>
                </a:solidFill>
                <a:latin typeface="微軟正黑體" panose="020B0604030504040204" pitchFamily="34" charset="-120"/>
                <a:ea typeface="微軟正黑體" panose="020B0604030504040204" pitchFamily="34" charset="-120"/>
              </a:rPr>
            </a:br>
            <a:r>
              <a:rPr lang="zh-TW" altLang="en-US" sz="2400" dirty="0" smtClean="0">
                <a:solidFill>
                  <a:schemeClr val="tx1"/>
                </a:solidFill>
                <a:latin typeface="微軟正黑體" panose="020B0604030504040204" pitchFamily="34" charset="-120"/>
                <a:ea typeface="微軟正黑體" panose="020B0604030504040204" pitchFamily="34" charset="-120"/>
              </a:rPr>
              <a:t>    </a:t>
            </a:r>
            <a:r>
              <a:rPr lang="zh-TW" altLang="en-US" sz="2000" dirty="0">
                <a:solidFill>
                  <a:schemeClr val="tx1"/>
                </a:solidFill>
                <a:latin typeface="微軟正黑體" panose="020B0604030504040204" pitchFamily="34" charset="-120"/>
                <a:ea typeface="微軟正黑體" panose="020B0604030504040204" pitchFamily="34" charset="-120"/>
              </a:rPr>
              <a:t>經手人處由</a:t>
            </a:r>
            <a:r>
              <a:rPr lang="en-US" altLang="zh-TW" sz="2000" dirty="0">
                <a:solidFill>
                  <a:schemeClr val="tx1"/>
                </a:solidFill>
                <a:latin typeface="微軟正黑體" panose="020B0604030504040204" pitchFamily="34" charset="-120"/>
                <a:ea typeface="微軟正黑體" panose="020B0604030504040204" pitchFamily="34" charset="-120"/>
              </a:rPr>
              <a:t>TA</a:t>
            </a:r>
            <a:r>
              <a:rPr lang="zh-TW" altLang="en-US" sz="2000" dirty="0">
                <a:solidFill>
                  <a:schemeClr val="tx1"/>
                </a:solidFill>
                <a:latin typeface="微軟正黑體" panose="020B0604030504040204" pitchFamily="34" charset="-120"/>
                <a:ea typeface="微軟正黑體" panose="020B0604030504040204" pitchFamily="34" charset="-120"/>
              </a:rPr>
              <a:t>或課程教師核章</a:t>
            </a:r>
            <a:endParaRPr lang="en-US" altLang="zh-TW" sz="2000" dirty="0">
              <a:solidFill>
                <a:schemeClr val="tx1"/>
              </a:solidFill>
              <a:latin typeface="微軟正黑體" panose="020B0604030504040204" pitchFamily="34" charset="-120"/>
              <a:ea typeface="微軟正黑體" panose="020B0604030504040204" pitchFamily="34" charset="-120"/>
            </a:endParaRPr>
          </a:p>
          <a:p>
            <a:pPr marL="301943" lvl="1" indent="0">
              <a:buClr>
                <a:srgbClr val="CC0000"/>
              </a:buClr>
              <a:buNone/>
            </a:pPr>
            <a:r>
              <a:rPr lang="en-US" altLang="zh-TW" sz="2400" b="1" dirty="0" smtClean="0">
                <a:solidFill>
                  <a:srgbClr val="FF0000"/>
                </a:solidFill>
                <a:latin typeface="微軟正黑體" panose="020B0604030504040204" pitchFamily="34" charset="-120"/>
                <a:ea typeface="微軟正黑體" panose="020B0604030504040204" pitchFamily="34" charset="-120"/>
              </a:rPr>
              <a:t>2.</a:t>
            </a:r>
            <a:r>
              <a:rPr lang="zh-TW" altLang="en-US" sz="2400" b="1" dirty="0" smtClean="0">
                <a:solidFill>
                  <a:srgbClr val="FF0000"/>
                </a:solidFill>
                <a:latin typeface="微軟正黑體" panose="020B0604030504040204" pitchFamily="34" charset="-120"/>
                <a:ea typeface="微軟正黑體" panose="020B0604030504040204" pitchFamily="34" charset="-120"/>
              </a:rPr>
              <a:t> </a:t>
            </a:r>
            <a:r>
              <a:rPr lang="zh-TW" altLang="en-US" sz="2400" b="1" u="sng" dirty="0">
                <a:solidFill>
                  <a:schemeClr val="accent2">
                    <a:lumMod val="75000"/>
                  </a:schemeClr>
                </a:solidFill>
                <a:latin typeface="微軟正黑體" panose="020B0604030504040204" pitchFamily="34" charset="-120"/>
                <a:ea typeface="微軟正黑體" panose="020B0604030504040204" pitchFamily="34" charset="-120"/>
              </a:rPr>
              <a:t>車票票根</a:t>
            </a:r>
            <a:r>
              <a:rPr lang="zh-TW" altLang="en-US" sz="2400" b="1" u="sng" dirty="0" smtClean="0">
                <a:solidFill>
                  <a:schemeClr val="accent2">
                    <a:lumMod val="75000"/>
                  </a:schemeClr>
                </a:solidFill>
                <a:latin typeface="微軟正黑體" panose="020B0604030504040204" pitchFamily="34" charset="-120"/>
                <a:ea typeface="微軟正黑體" panose="020B0604030504040204" pitchFamily="34" charset="-120"/>
              </a:rPr>
              <a:t>或其他乘車證明 </a:t>
            </a:r>
            <a:r>
              <a:rPr lang="zh-TW" altLang="en-US" sz="2400" dirty="0" smtClean="0">
                <a:solidFill>
                  <a:schemeClr val="tx1"/>
                </a:solidFill>
                <a:latin typeface="微軟正黑體" panose="020B0604030504040204" pitchFamily="34" charset="-120"/>
                <a:ea typeface="微軟正黑體" panose="020B0604030504040204" pitchFamily="34" charset="-120"/>
              </a:rPr>
              <a:t>（可證明搭乘日期及票價）</a:t>
            </a:r>
            <a:endParaRPr lang="en-US" altLang="zh-TW" sz="2400" dirty="0">
              <a:solidFill>
                <a:schemeClr val="tx1"/>
              </a:solidFill>
              <a:latin typeface="微軟正黑體" panose="020B0604030504040204" pitchFamily="34" charset="-120"/>
              <a:ea typeface="微軟正黑體" panose="020B0604030504040204" pitchFamily="34" charset="-120"/>
            </a:endParaRPr>
          </a:p>
          <a:p>
            <a:pPr lvl="2">
              <a:buClr>
                <a:srgbClr val="CC0000"/>
              </a:buClr>
              <a:buFont typeface="Arial" panose="020B0604020202020204" pitchFamily="34" charset="0"/>
              <a:buChar char="•"/>
            </a:pPr>
            <a:r>
              <a:rPr lang="zh-TW" altLang="en-US" dirty="0" smtClean="0">
                <a:solidFill>
                  <a:schemeClr val="tx1"/>
                </a:solidFill>
                <a:latin typeface="微軟正黑體" panose="020B0604030504040204" pitchFamily="34" charset="-120"/>
                <a:ea typeface="微軟正黑體" panose="020B0604030504040204" pitchFamily="34" charset="-120"/>
              </a:rPr>
              <a:t>去</a:t>
            </a:r>
            <a:r>
              <a:rPr lang="zh-TW" altLang="en-US" dirty="0">
                <a:solidFill>
                  <a:schemeClr val="tx1"/>
                </a:solidFill>
                <a:latin typeface="微軟正黑體" panose="020B0604030504040204" pitchFamily="34" charset="-120"/>
                <a:ea typeface="微軟正黑體" panose="020B0604030504040204" pitchFamily="34" charset="-120"/>
              </a:rPr>
              <a:t>程及回程日期均需為演講</a:t>
            </a:r>
            <a:r>
              <a:rPr lang="zh-TW" altLang="en-US" dirty="0" smtClean="0">
                <a:solidFill>
                  <a:schemeClr val="tx1"/>
                </a:solidFill>
                <a:latin typeface="微軟正黑體" panose="020B0604030504040204" pitchFamily="34" charset="-120"/>
                <a:ea typeface="微軟正黑體" panose="020B0604030504040204" pitchFamily="34" charset="-120"/>
              </a:rPr>
              <a:t>當日</a:t>
            </a:r>
            <a:endParaRPr lang="en-US" altLang="zh-TW" dirty="0">
              <a:solidFill>
                <a:schemeClr val="tx1"/>
              </a:solidFill>
              <a:latin typeface="微軟正黑體" panose="020B0604030504040204" pitchFamily="34" charset="-120"/>
              <a:ea typeface="微軟正黑體" panose="020B0604030504040204" pitchFamily="34" charset="-120"/>
            </a:endParaRPr>
          </a:p>
          <a:p>
            <a:pPr lvl="2">
              <a:buClr>
                <a:srgbClr val="CC0000"/>
              </a:buClr>
              <a:buFont typeface="Arial" panose="020B0604020202020204" pitchFamily="34" charset="0"/>
              <a:buChar char="•"/>
            </a:pPr>
            <a:r>
              <a:rPr lang="zh-TW" altLang="en-US" dirty="0" smtClean="0">
                <a:solidFill>
                  <a:schemeClr val="tx1"/>
                </a:solidFill>
                <a:latin typeface="微軟正黑體" panose="020B0604030504040204" pitchFamily="34" charset="-120"/>
                <a:ea typeface="微軟正黑體" panose="020B0604030504040204" pitchFamily="34" charset="-120"/>
              </a:rPr>
              <a:t>當事人於票根上簽名</a:t>
            </a:r>
            <a:endParaRPr lang="en-US" altLang="zh-TW" dirty="0">
              <a:solidFill>
                <a:schemeClr val="tx1"/>
              </a:solidFill>
              <a:latin typeface="微軟正黑體" panose="020B0604030504040204" pitchFamily="34" charset="-120"/>
              <a:ea typeface="微軟正黑體" panose="020B0604030504040204" pitchFamily="34" charset="-120"/>
            </a:endParaRPr>
          </a:p>
          <a:p>
            <a:pPr marL="301943" lvl="1" indent="0">
              <a:buClr>
                <a:srgbClr val="CC0000"/>
              </a:buClr>
              <a:buNone/>
            </a:pPr>
            <a:r>
              <a:rPr lang="en-US" altLang="zh-TW" sz="2400" b="1" dirty="0" smtClean="0">
                <a:solidFill>
                  <a:srgbClr val="FF0000"/>
                </a:solidFill>
                <a:latin typeface="微軟正黑體" panose="020B0604030504040204" pitchFamily="34" charset="-120"/>
                <a:ea typeface="微軟正黑體" panose="020B0604030504040204" pitchFamily="34" charset="-120"/>
              </a:rPr>
              <a:t>3.</a:t>
            </a:r>
            <a:r>
              <a:rPr lang="zh-TW" altLang="en-US" sz="2400" b="1" dirty="0" smtClean="0">
                <a:solidFill>
                  <a:srgbClr val="FF0000"/>
                </a:solidFill>
                <a:latin typeface="微軟正黑體" panose="020B0604030504040204" pitchFamily="34" charset="-120"/>
                <a:ea typeface="微軟正黑體" panose="020B0604030504040204" pitchFamily="34" charset="-120"/>
              </a:rPr>
              <a:t> </a:t>
            </a:r>
            <a:r>
              <a:rPr lang="zh-TW" altLang="en-US" sz="2400" b="1" u="sng" dirty="0" smtClean="0">
                <a:solidFill>
                  <a:schemeClr val="accent2">
                    <a:lumMod val="75000"/>
                  </a:schemeClr>
                </a:solidFill>
                <a:latin typeface="微軟正黑體" panose="020B0604030504040204" pitchFamily="34" charset="-120"/>
                <a:ea typeface="微軟正黑體" panose="020B0604030504040204" pitchFamily="34" charset="-120"/>
              </a:rPr>
              <a:t>具</a:t>
            </a:r>
            <a:r>
              <a:rPr lang="zh-TW" altLang="en-US" sz="2400" b="1" u="sng" dirty="0">
                <a:solidFill>
                  <a:schemeClr val="accent2">
                    <a:lumMod val="75000"/>
                  </a:schemeClr>
                </a:solidFill>
                <a:latin typeface="微軟正黑體" panose="020B0604030504040204" pitchFamily="34" charset="-120"/>
                <a:ea typeface="微軟正黑體" panose="020B0604030504040204" pitchFamily="34" charset="-120"/>
              </a:rPr>
              <a:t>講座資訊之課程大綱或講座議程</a:t>
            </a:r>
            <a:r>
              <a:rPr lang="zh-TW" altLang="en-US" sz="2400" b="1" u="sng" dirty="0" smtClean="0">
                <a:solidFill>
                  <a:schemeClr val="accent2">
                    <a:lumMod val="75000"/>
                  </a:schemeClr>
                </a:solidFill>
                <a:latin typeface="微軟正黑體" panose="020B0604030504040204" pitchFamily="34" charset="-120"/>
                <a:ea typeface="微軟正黑體" panose="020B0604030504040204" pitchFamily="34" charset="-120"/>
              </a:rPr>
              <a:t>表</a:t>
            </a:r>
            <a:endParaRPr lang="zh-TW" altLang="en-US" sz="2400" dirty="0">
              <a:solidFill>
                <a:schemeClr val="tx1"/>
              </a:solidFill>
              <a:latin typeface="微軟正黑體" panose="020B0604030504040204" pitchFamily="34" charset="-120"/>
              <a:ea typeface="微軟正黑體" panose="020B0604030504040204" pitchFamily="34" charset="-120"/>
            </a:endParaRPr>
          </a:p>
          <a:p>
            <a:pPr>
              <a:buClr>
                <a:srgbClr val="CC0000"/>
              </a:buClr>
              <a:buNone/>
            </a:pPr>
            <a:endParaRPr lang="en-US" altLang="zh-TW" sz="2800" dirty="0" smtClean="0">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a:xfrm>
            <a:off x="457200" y="490662"/>
            <a:ext cx="8229600" cy="778098"/>
          </a:xfrm>
        </p:spPr>
        <p:txBody>
          <a:bodyPr>
            <a:normAutofit/>
          </a:bodyPr>
          <a:lstStyle/>
          <a:p>
            <a:r>
              <a:rPr lang="zh-TW" altLang="en-US" sz="3600" dirty="0" smtClean="0">
                <a:solidFill>
                  <a:schemeClr val="accent6">
                    <a:lumMod val="20000"/>
                    <a:lumOff val="80000"/>
                  </a:schemeClr>
                </a:solidFill>
                <a:latin typeface="微軟正黑體" panose="020B0604030504040204" pitchFamily="34" charset="-120"/>
                <a:ea typeface="微軟正黑體" panose="020B0604030504040204" pitchFamily="34" charset="-120"/>
              </a:rPr>
              <a:t>講者交通費</a:t>
            </a:r>
            <a:endPar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06739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9806" y="2852936"/>
            <a:ext cx="8064388" cy="923330"/>
          </a:xfrm>
          <a:prstGeom prst="rect">
            <a:avLst/>
          </a:prstGeom>
        </p:spPr>
        <p:txBody>
          <a:bodyPr wrap="square">
            <a:spAutoFit/>
          </a:bodyPr>
          <a:lstStyle/>
          <a:p>
            <a:pPr algn="ctr">
              <a:defRPr/>
            </a:pPr>
            <a:r>
              <a:rPr lang="zh-TW" altLang="en-US" sz="5400"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夏季學院</a:t>
            </a:r>
            <a:r>
              <a:rPr lang="en-US" altLang="zh-TW" sz="5400"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TA</a:t>
            </a:r>
            <a:r>
              <a:rPr lang="zh-TW" altLang="en-US" sz="5400"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協助工作事項</a:t>
            </a:r>
            <a:endParaRPr lang="zh-TW" altLang="en-US" sz="5400" b="1"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Sous-titre 2"/>
          <p:cNvSpPr txBox="1">
            <a:spLocks/>
          </p:cNvSpPr>
          <p:nvPr/>
        </p:nvSpPr>
        <p:spPr bwMode="auto">
          <a:xfrm>
            <a:off x="1403648" y="5732463"/>
            <a:ext cx="6400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20000"/>
              </a:spcBef>
              <a:buFont typeface="Arial" charset="0"/>
              <a:buNone/>
            </a:pPr>
            <a:endParaRPr kumimoji="0" lang="zh-TW" altLang="en-US" sz="2800" b="1" dirty="0">
              <a:latin typeface="微軟正黑體" pitchFamily="34" charset="-120"/>
              <a:ea typeface="微軟正黑體" pitchFamily="34" charset="-120"/>
            </a:endParaRPr>
          </a:p>
        </p:txBody>
      </p:sp>
      <p:sp>
        <p:nvSpPr>
          <p:cNvPr id="9" name="文字方塊 8"/>
          <p:cNvSpPr txBox="1"/>
          <p:nvPr/>
        </p:nvSpPr>
        <p:spPr>
          <a:xfrm>
            <a:off x="4572000" y="320803"/>
            <a:ext cx="4206875" cy="369332"/>
          </a:xfrm>
          <a:prstGeom prst="rect">
            <a:avLst/>
          </a:prstGeom>
          <a:noFill/>
        </p:spPr>
        <p:txBody>
          <a:bodyPr wrap="square">
            <a:spAutoFit/>
          </a:bodyPr>
          <a:lstStyle/>
          <a:p>
            <a:pPr algn="r">
              <a:defRPr/>
            </a:pPr>
            <a:r>
              <a:rPr lang="zh-TW" altLang="en-US" dirty="0" smtClean="0">
                <a:solidFill>
                  <a:schemeClr val="tx1">
                    <a:lumMod val="95000"/>
                    <a:lumOff val="5000"/>
                  </a:schemeClr>
                </a:solidFill>
                <a:effectLst>
                  <a:outerShdw blurRad="38100" dist="38100" dir="2700000" algn="tl">
                    <a:srgbClr val="000000">
                      <a:alpha val="43137"/>
                    </a:srgbClr>
                  </a:outerShdw>
                </a:effectLst>
                <a:ea typeface="華康超明體(P)" pitchFamily="2" charset="-120"/>
              </a:rPr>
              <a:t>全國夏季學院</a:t>
            </a:r>
            <a:endParaRPr lang="zh-TW" altLang="en-US" dirty="0">
              <a:solidFill>
                <a:schemeClr val="tx1">
                  <a:lumMod val="95000"/>
                  <a:lumOff val="5000"/>
                </a:schemeClr>
              </a:solidFill>
              <a:effectLst>
                <a:outerShdw blurRad="38100" dist="38100" dir="2700000" algn="tl">
                  <a:srgbClr val="000000">
                    <a:alpha val="43137"/>
                  </a:srgbClr>
                </a:outerShdw>
              </a:effectLst>
              <a:ea typeface="華康超明體(P)" pitchFamily="2" charset="-120"/>
            </a:endParaRPr>
          </a:p>
        </p:txBody>
      </p:sp>
    </p:spTree>
    <p:extLst>
      <p:ext uri="{BB962C8B-B14F-4D97-AF65-F5344CB8AC3E}">
        <p14:creationId xmlns:p14="http://schemas.microsoft.com/office/powerpoint/2010/main" val="33771249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9479" t="12172" r="1774" b="10656"/>
          <a:stretch/>
        </p:blipFill>
        <p:spPr bwMode="auto">
          <a:xfrm>
            <a:off x="539552" y="1412776"/>
            <a:ext cx="7727184" cy="366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標題 1"/>
          <p:cNvSpPr>
            <a:spLocks noGrp="1"/>
          </p:cNvSpPr>
          <p:nvPr>
            <p:ph type="title"/>
          </p:nvPr>
        </p:nvSpPr>
        <p:spPr/>
        <p:txBody>
          <a:bodyPr>
            <a:normAutofit/>
          </a:bodyPr>
          <a:lstStyle/>
          <a:p>
            <a:r>
              <a:rPr lang="zh-TW" altLang="en-US" sz="3200" dirty="0" smtClean="0">
                <a:solidFill>
                  <a:schemeClr val="accent6">
                    <a:lumMod val="20000"/>
                    <a:lumOff val="80000"/>
                  </a:schemeClr>
                </a:solidFill>
                <a:latin typeface="微軟正黑體" panose="020B0604030504040204" pitchFamily="34" charset="-120"/>
                <a:ea typeface="微軟正黑體" panose="020B0604030504040204" pitchFamily="34" charset="-120"/>
              </a:rPr>
              <a:t>講座資訊範例</a:t>
            </a:r>
            <a:r>
              <a:rPr lang="en-US" altLang="zh-TW" sz="3200" dirty="0" smtClean="0">
                <a:solidFill>
                  <a:schemeClr val="accent6">
                    <a:lumMod val="20000"/>
                    <a:lumOff val="80000"/>
                  </a:schemeClr>
                </a:solidFill>
                <a:latin typeface="微軟正黑體" panose="020B0604030504040204" pitchFamily="34" charset="-120"/>
                <a:ea typeface="微軟正黑體" panose="020B0604030504040204" pitchFamily="34" charset="-120"/>
              </a:rPr>
              <a:t>-</a:t>
            </a:r>
            <a:r>
              <a:rPr lang="zh-TW" altLang="en-US" sz="3200" dirty="0" smtClean="0">
                <a:solidFill>
                  <a:schemeClr val="accent6">
                    <a:lumMod val="20000"/>
                    <a:lumOff val="80000"/>
                  </a:schemeClr>
                </a:solidFill>
                <a:latin typeface="微軟正黑體" panose="020B0604030504040204" pitchFamily="34" charset="-120"/>
                <a:ea typeface="微軟正黑體" panose="020B0604030504040204" pitchFamily="34" charset="-120"/>
              </a:rPr>
              <a:t>講座鐘點費</a:t>
            </a:r>
            <a:r>
              <a:rPr lang="en-US" altLang="zh-TW" sz="3200" dirty="0" smtClean="0">
                <a:solidFill>
                  <a:schemeClr val="accent6">
                    <a:lumMod val="20000"/>
                    <a:lumOff val="80000"/>
                  </a:schemeClr>
                </a:solidFill>
                <a:latin typeface="微軟正黑體" panose="020B0604030504040204" pitchFamily="34" charset="-120"/>
                <a:ea typeface="微軟正黑體" panose="020B0604030504040204" pitchFamily="34" charset="-120"/>
              </a:rPr>
              <a:t>/</a:t>
            </a:r>
            <a:r>
              <a:rPr lang="zh-TW" altLang="en-US" sz="3200" dirty="0" smtClean="0">
                <a:solidFill>
                  <a:schemeClr val="accent6">
                    <a:lumMod val="20000"/>
                    <a:lumOff val="80000"/>
                  </a:schemeClr>
                </a:solidFill>
                <a:latin typeface="微軟正黑體" panose="020B0604030504040204" pitchFamily="34" charset="-120"/>
                <a:ea typeface="微軟正黑體" panose="020B0604030504040204" pitchFamily="34" charset="-120"/>
              </a:rPr>
              <a:t>講者交通費附件</a:t>
            </a:r>
            <a:endParaRPr lang="zh-TW" altLang="en-US" sz="32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755576" y="5734997"/>
            <a:ext cx="7560840" cy="646331"/>
          </a:xfrm>
          <a:prstGeom prst="rect">
            <a:avLst/>
          </a:prstGeom>
          <a:noFill/>
        </p:spPr>
        <p:txBody>
          <a:bodyPr wrap="square" rtlCol="0">
            <a:spAutoFit/>
          </a:bodyPr>
          <a:lstStyle/>
          <a:p>
            <a:r>
              <a:rPr lang="zh-TW" altLang="en-US" dirty="0" smtClean="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亦可另外檢附講座議程海報。含講者資料、講題、日期、時間、地點、演講內容簡介等資訊佐證演講事實。</a:t>
            </a:r>
            <a:endParaRPr lang="zh-TW" altLang="en-US" dirty="0">
              <a:solidFill>
                <a:srgbClr val="7030A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683568" y="5301208"/>
            <a:ext cx="3168352" cy="369332"/>
          </a:xfrm>
          <a:prstGeom prst="rect">
            <a:avLst/>
          </a:prstGeom>
          <a:noFill/>
        </p:spPr>
        <p:txBody>
          <a:bodyPr wrap="square" rtlCol="0">
            <a:spAutoFit/>
          </a:bodyPr>
          <a:lstStyle/>
          <a:p>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此為課程計畫書課綱範例</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8792238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18654"/>
            <a:ext cx="8229600" cy="778098"/>
          </a:xfrm>
        </p:spPr>
        <p:txBody>
          <a:bodyPr>
            <a:normAutofit/>
          </a:bodyPr>
          <a:lstStyle/>
          <a:p>
            <a:r>
              <a:rPr lang="zh-TW" altLang="en-US" sz="3600" dirty="0" smtClean="0">
                <a:solidFill>
                  <a:schemeClr val="accent6">
                    <a:lumMod val="20000"/>
                    <a:lumOff val="80000"/>
                  </a:schemeClr>
                </a:solidFill>
                <a:latin typeface="微軟正黑體" panose="020B0604030504040204" pitchFamily="34" charset="-120"/>
                <a:ea typeface="微軟正黑體" panose="020B0604030504040204" pitchFamily="34" charset="-120"/>
              </a:rPr>
              <a:t>交通費領據範例</a:t>
            </a:r>
            <a:endPar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02" t="28850" r="20702" b="8304"/>
          <a:stretch/>
        </p:blipFill>
        <p:spPr bwMode="auto">
          <a:xfrm>
            <a:off x="179512" y="1205962"/>
            <a:ext cx="8759046" cy="5284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3541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1520" y="1196752"/>
            <a:ext cx="8640960" cy="4896544"/>
          </a:xfrm>
        </p:spPr>
        <p:txBody>
          <a:bodyPr>
            <a:normAutofit fontScale="77500" lnSpcReduction="20000"/>
          </a:bodyPr>
          <a:lstStyle/>
          <a:p>
            <a:pPr>
              <a:lnSpc>
                <a:spcPct val="160000"/>
              </a:lnSpc>
            </a:pPr>
            <a:r>
              <a:rPr lang="zh-TW" altLang="en-US" sz="2600" b="1" dirty="0" smtClean="0">
                <a:solidFill>
                  <a:srgbClr val="C00000"/>
                </a:solidFill>
                <a:latin typeface="微軟正黑體" panose="020B0604030504040204" pitchFamily="34" charset="-120"/>
                <a:ea typeface="微軟正黑體" panose="020B0604030504040204" pitchFamily="34" charset="-120"/>
              </a:rPr>
              <a:t>確認經費核定表上是否有該項目及其金額</a:t>
            </a:r>
            <a:r>
              <a:rPr lang="zh-TW" altLang="en-US" sz="2600" dirty="0" smtClean="0">
                <a:solidFill>
                  <a:srgbClr val="C00000"/>
                </a:solidFill>
                <a:latin typeface="微軟正黑體" panose="020B0604030504040204" pitchFamily="34" charset="-120"/>
                <a:ea typeface="微軟正黑體" panose="020B0604030504040204" pitchFamily="34" charset="-120"/>
              </a:rPr>
              <a:t>。</a:t>
            </a:r>
            <a:endParaRPr lang="en-US" altLang="zh-TW" sz="2600" dirty="0" smtClean="0">
              <a:solidFill>
                <a:srgbClr val="C00000"/>
              </a:solidFill>
              <a:latin typeface="微軟正黑體" panose="020B0604030504040204" pitchFamily="34" charset="-120"/>
              <a:ea typeface="微軟正黑體" panose="020B0604030504040204" pitchFamily="34" charset="-120"/>
            </a:endParaRPr>
          </a:p>
          <a:p>
            <a:pPr>
              <a:lnSpc>
                <a:spcPct val="160000"/>
              </a:lnSpc>
            </a:pPr>
            <a:r>
              <a:rPr lang="zh-TW" altLang="en-US" sz="2600" dirty="0" smtClean="0">
                <a:solidFill>
                  <a:schemeClr val="tx1"/>
                </a:solidFill>
                <a:latin typeface="微軟正黑體" panose="020B0604030504040204" pitchFamily="34" charset="-120"/>
                <a:ea typeface="微軟正黑體" panose="020B0604030504040204" pitchFamily="34" charset="-120"/>
              </a:rPr>
              <a:t>檢</a:t>
            </a:r>
            <a:r>
              <a:rPr lang="zh-TW" altLang="en-US" sz="2600" dirty="0">
                <a:solidFill>
                  <a:schemeClr val="tx1"/>
                </a:solidFill>
                <a:latin typeface="微軟正黑體" panose="020B0604030504040204" pitchFamily="34" charset="-120"/>
                <a:ea typeface="微軟正黑體" panose="020B0604030504040204" pitchFamily="34" charset="-120"/>
              </a:rPr>
              <a:t>附：</a:t>
            </a:r>
            <a:r>
              <a:rPr lang="zh-TW" altLang="en-US" sz="2600" b="1" u="sng" dirty="0">
                <a:solidFill>
                  <a:schemeClr val="tx1"/>
                </a:solidFill>
                <a:latin typeface="微軟正黑體" panose="020B0604030504040204" pitchFamily="34" charset="-120"/>
                <a:ea typeface="微軟正黑體" panose="020B0604030504040204" pitchFamily="34" charset="-120"/>
              </a:rPr>
              <a:t>收據或</a:t>
            </a:r>
            <a:r>
              <a:rPr lang="zh-TW" altLang="en-US" sz="2600" b="1" u="sng" dirty="0" smtClean="0">
                <a:solidFill>
                  <a:schemeClr val="tx1"/>
                </a:solidFill>
                <a:latin typeface="微軟正黑體" panose="020B0604030504040204" pitchFamily="34" charset="-120"/>
                <a:ea typeface="微軟正黑體" panose="020B0604030504040204" pitchFamily="34" charset="-120"/>
              </a:rPr>
              <a:t>發票</a:t>
            </a:r>
            <a:endParaRPr lang="en-US" altLang="zh-TW" sz="2600" dirty="0" smtClean="0">
              <a:solidFill>
                <a:schemeClr val="tx1"/>
              </a:solidFill>
              <a:latin typeface="微軟正黑體" panose="020B0604030504040204" pitchFamily="34" charset="-120"/>
              <a:ea typeface="微軟正黑體" panose="020B0604030504040204" pitchFamily="34" charset="-120"/>
            </a:endParaRPr>
          </a:p>
          <a:p>
            <a:pPr>
              <a:lnSpc>
                <a:spcPct val="160000"/>
              </a:lnSpc>
            </a:pPr>
            <a:r>
              <a:rPr lang="zh-TW" altLang="en-US" sz="2600" dirty="0">
                <a:solidFill>
                  <a:schemeClr val="tx1"/>
                </a:solidFill>
                <a:latin typeface="微軟正黑體" panose="020B0604030504040204" pitchFamily="34" charset="-120"/>
                <a:ea typeface="微軟正黑體" panose="020B0604030504040204" pitchFamily="34" charset="-120"/>
              </a:rPr>
              <a:t>抬頭、</a:t>
            </a:r>
            <a:r>
              <a:rPr lang="zh-TW" altLang="en-US" sz="2600" dirty="0" smtClean="0">
                <a:solidFill>
                  <a:schemeClr val="tx1"/>
                </a:solidFill>
                <a:latin typeface="微軟正黑體" panose="020B0604030504040204" pitchFamily="34" charset="-120"/>
                <a:ea typeface="微軟正黑體" panose="020B0604030504040204" pitchFamily="34" charset="-120"/>
              </a:rPr>
              <a:t>統一編號位置</a:t>
            </a:r>
            <a:r>
              <a:rPr lang="zh-TW" altLang="en-US" sz="2600" dirty="0">
                <a:solidFill>
                  <a:schemeClr val="tx1"/>
                </a:solidFill>
                <a:latin typeface="微軟正黑體" panose="020B0604030504040204" pitchFamily="34" charset="-120"/>
                <a:ea typeface="微軟正黑體" panose="020B0604030504040204" pitchFamily="34" charset="-120"/>
              </a:rPr>
              <a:t>請寫</a:t>
            </a:r>
            <a:r>
              <a:rPr lang="zh-TW" altLang="en-US" sz="2600" b="1" u="sng" dirty="0">
                <a:solidFill>
                  <a:schemeClr val="tx1"/>
                </a:solidFill>
                <a:latin typeface="微軟正黑體" panose="020B0604030504040204" pitchFamily="34" charset="-120"/>
                <a:ea typeface="微軟正黑體" panose="020B0604030504040204" pitchFamily="34" charset="-120"/>
              </a:rPr>
              <a:t>「國立</a:t>
            </a:r>
            <a:r>
              <a:rPr lang="zh-TW" altLang="en-US" sz="2600" b="1" u="sng" dirty="0" smtClean="0">
                <a:solidFill>
                  <a:schemeClr val="tx1"/>
                </a:solidFill>
                <a:latin typeface="微軟正黑體" panose="020B0604030504040204" pitchFamily="34" charset="-120"/>
                <a:ea typeface="微軟正黑體" panose="020B0604030504040204" pitchFamily="34" charset="-120"/>
              </a:rPr>
              <a:t>臺灣大學」</a:t>
            </a:r>
            <a:r>
              <a:rPr lang="zh-TW" altLang="en-US" sz="2600" dirty="0" smtClean="0">
                <a:solidFill>
                  <a:schemeClr val="tx1"/>
                </a:solidFill>
                <a:latin typeface="微軟正黑體" panose="020B0604030504040204" pitchFamily="34" charset="-120"/>
                <a:ea typeface="微軟正黑體" panose="020B0604030504040204" pitchFamily="34" charset="-120"/>
              </a:rPr>
              <a:t>、</a:t>
            </a:r>
            <a:r>
              <a:rPr lang="zh-TW" altLang="en-US" sz="2600" b="1" u="sng" dirty="0" smtClean="0">
                <a:solidFill>
                  <a:schemeClr val="tx1"/>
                </a:solidFill>
                <a:latin typeface="微軟正黑體" panose="020B0604030504040204" pitchFamily="34" charset="-120"/>
                <a:ea typeface="微軟正黑體" panose="020B0604030504040204" pitchFamily="34" charset="-120"/>
              </a:rPr>
              <a:t>「</a:t>
            </a:r>
            <a:r>
              <a:rPr lang="en-US" altLang="zh-TW" sz="2600" b="1" u="sng" dirty="0">
                <a:solidFill>
                  <a:schemeClr val="tx1"/>
                </a:solidFill>
                <a:latin typeface="微軟正黑體" panose="020B0604030504040204" pitchFamily="34" charset="-120"/>
                <a:ea typeface="微軟正黑體" panose="020B0604030504040204" pitchFamily="34" charset="-120"/>
              </a:rPr>
              <a:t>03734301</a:t>
            </a:r>
            <a:r>
              <a:rPr lang="zh-TW" altLang="en-US" sz="2600" b="1" u="sng" dirty="0">
                <a:solidFill>
                  <a:schemeClr val="tx1"/>
                </a:solidFill>
                <a:latin typeface="微軟正黑體" panose="020B0604030504040204" pitchFamily="34" charset="-120"/>
                <a:ea typeface="微軟正黑體" panose="020B0604030504040204" pitchFamily="34" charset="-120"/>
              </a:rPr>
              <a:t>」</a:t>
            </a:r>
            <a:r>
              <a:rPr lang="zh-TW" altLang="en-US" sz="2600" dirty="0">
                <a:solidFill>
                  <a:schemeClr val="tx1"/>
                </a:solidFill>
                <a:latin typeface="微軟正黑體" panose="020B0604030504040204" pitchFamily="34" charset="-120"/>
                <a:ea typeface="微軟正黑體" panose="020B0604030504040204" pitchFamily="34" charset="-120"/>
              </a:rPr>
              <a:t>，其他字樣無法核銷</a:t>
            </a:r>
            <a:r>
              <a:rPr lang="zh-TW" altLang="en-US" sz="2600" dirty="0" smtClean="0">
                <a:solidFill>
                  <a:schemeClr val="tx1"/>
                </a:solidFill>
                <a:latin typeface="微軟正黑體" panose="020B0604030504040204" pitchFamily="34" charset="-120"/>
                <a:ea typeface="微軟正黑體" panose="020B0604030504040204" pitchFamily="34" charset="-120"/>
              </a:rPr>
              <a:t>。</a:t>
            </a:r>
            <a:endParaRPr lang="en-US" altLang="zh-TW" sz="2600" dirty="0" smtClean="0">
              <a:solidFill>
                <a:schemeClr val="tx1"/>
              </a:solidFill>
              <a:latin typeface="微軟正黑體" panose="020B0604030504040204" pitchFamily="34" charset="-120"/>
              <a:ea typeface="微軟正黑體" panose="020B0604030504040204" pitchFamily="34" charset="-120"/>
            </a:endParaRPr>
          </a:p>
          <a:p>
            <a:pPr>
              <a:lnSpc>
                <a:spcPct val="160000"/>
              </a:lnSpc>
            </a:pPr>
            <a:r>
              <a:rPr lang="zh-TW" altLang="en-US" sz="2600" dirty="0" smtClean="0">
                <a:solidFill>
                  <a:schemeClr val="tx1"/>
                </a:solidFill>
                <a:latin typeface="微軟正黑體" panose="020B0604030504040204" pitchFamily="34" charset="-120"/>
                <a:ea typeface="微軟正黑體" panose="020B0604030504040204" pitchFamily="34" charset="-120"/>
              </a:rPr>
              <a:t>單</a:t>
            </a:r>
            <a:r>
              <a:rPr lang="zh-TW" altLang="en-US" sz="2600" dirty="0">
                <a:solidFill>
                  <a:schemeClr val="tx1"/>
                </a:solidFill>
                <a:latin typeface="微軟正黑體" panose="020B0604030504040204" pitchFamily="34" charset="-120"/>
                <a:ea typeface="微軟正黑體" panose="020B0604030504040204" pitchFamily="34" charset="-120"/>
              </a:rPr>
              <a:t>張發票金額超過</a:t>
            </a:r>
            <a:r>
              <a:rPr lang="zh-TW" altLang="en-US" sz="2600" b="1" u="sng" dirty="0">
                <a:solidFill>
                  <a:schemeClr val="tx1"/>
                </a:solidFill>
                <a:latin typeface="微軟正黑體" panose="020B0604030504040204" pitchFamily="34" charset="-120"/>
                <a:ea typeface="微軟正黑體" panose="020B0604030504040204" pitchFamily="34" charset="-120"/>
              </a:rPr>
              <a:t>一萬元</a:t>
            </a:r>
            <a:r>
              <a:rPr lang="zh-TW" altLang="en-US" sz="2600" dirty="0">
                <a:solidFill>
                  <a:schemeClr val="tx1"/>
                </a:solidFill>
                <a:latin typeface="微軟正黑體" panose="020B0604030504040204" pitchFamily="34" charset="-120"/>
                <a:ea typeface="微軟正黑體" panose="020B0604030504040204" pitchFamily="34" charset="-120"/>
              </a:rPr>
              <a:t>，請附</a:t>
            </a:r>
            <a:r>
              <a:rPr lang="zh-TW" altLang="en-US" sz="2600" b="1" u="sng" dirty="0" smtClean="0">
                <a:solidFill>
                  <a:schemeClr val="tx1"/>
                </a:solidFill>
                <a:latin typeface="微軟正黑體" panose="020B0604030504040204" pitchFamily="34" charset="-120"/>
                <a:ea typeface="微軟正黑體" panose="020B0604030504040204" pitchFamily="34" charset="-120"/>
              </a:rPr>
              <a:t>估價單</a:t>
            </a:r>
            <a:r>
              <a:rPr lang="zh-TW" altLang="en-US" sz="2600" dirty="0" smtClean="0">
                <a:solidFill>
                  <a:schemeClr val="tx1"/>
                </a:solidFill>
                <a:latin typeface="微軟正黑體" panose="020B0604030504040204" pitchFamily="34" charset="-120"/>
                <a:ea typeface="微軟正黑體" panose="020B0604030504040204" pitchFamily="34" charset="-120"/>
              </a:rPr>
              <a:t>（</a:t>
            </a:r>
            <a:r>
              <a:rPr lang="zh-TW" altLang="en-US" sz="2600" dirty="0">
                <a:solidFill>
                  <a:schemeClr val="tx1"/>
                </a:solidFill>
                <a:latin typeface="微軟正黑體" panose="020B0604030504040204" pitchFamily="34" charset="-120"/>
                <a:ea typeface="微軟正黑體" panose="020B0604030504040204" pitchFamily="34" charset="-120"/>
              </a:rPr>
              <a:t>估價單日期須在發票日期前</a:t>
            </a:r>
            <a:r>
              <a:rPr lang="zh-TW" altLang="en-US" sz="2600" dirty="0" smtClean="0">
                <a:solidFill>
                  <a:schemeClr val="tx1"/>
                </a:solidFill>
                <a:latin typeface="微軟正黑體" panose="020B0604030504040204" pitchFamily="34" charset="-120"/>
                <a:ea typeface="微軟正黑體" panose="020B0604030504040204" pitchFamily="34" charset="-120"/>
              </a:rPr>
              <a:t>）</a:t>
            </a:r>
            <a:endParaRPr lang="en-US" altLang="zh-TW" sz="2600" dirty="0" smtClean="0">
              <a:solidFill>
                <a:schemeClr val="tx1"/>
              </a:solidFill>
              <a:latin typeface="微軟正黑體" panose="020B0604030504040204" pitchFamily="34" charset="-120"/>
              <a:ea typeface="微軟正黑體" panose="020B0604030504040204" pitchFamily="34" charset="-120"/>
            </a:endParaRPr>
          </a:p>
          <a:p>
            <a:pPr>
              <a:lnSpc>
                <a:spcPct val="160000"/>
              </a:lnSpc>
            </a:pPr>
            <a:r>
              <a:rPr lang="zh-TW" altLang="en-US" sz="2600" dirty="0" smtClean="0">
                <a:solidFill>
                  <a:schemeClr val="tx1"/>
                </a:solidFill>
                <a:latin typeface="微軟正黑體" panose="020B0604030504040204" pitchFamily="34" charset="-120"/>
                <a:ea typeface="微軟正黑體" panose="020B0604030504040204" pitchFamily="34" charset="-120"/>
              </a:rPr>
              <a:t>單據</a:t>
            </a:r>
            <a:r>
              <a:rPr lang="zh-TW" altLang="en-US" sz="2600" dirty="0">
                <a:solidFill>
                  <a:schemeClr val="tx1"/>
                </a:solidFill>
                <a:latin typeface="微軟正黑體" panose="020B0604030504040204" pitchFamily="34" charset="-120"/>
                <a:ea typeface="微軟正黑體" panose="020B0604030504040204" pitchFamily="34" charset="-120"/>
              </a:rPr>
              <a:t>需有清楚之</a:t>
            </a:r>
            <a:r>
              <a:rPr lang="zh-TW" altLang="en-US" sz="2600" b="1" u="sng" dirty="0">
                <a:solidFill>
                  <a:schemeClr val="tx1"/>
                </a:solidFill>
                <a:latin typeface="微軟正黑體" panose="020B0604030504040204" pitchFamily="34" charset="-120"/>
                <a:ea typeface="微軟正黑體" panose="020B0604030504040204" pitchFamily="34" charset="-120"/>
              </a:rPr>
              <a:t>單價、</a:t>
            </a:r>
            <a:r>
              <a:rPr lang="zh-TW" altLang="en-US" sz="2600" b="1" u="sng" dirty="0" smtClean="0">
                <a:solidFill>
                  <a:schemeClr val="tx1"/>
                </a:solidFill>
                <a:latin typeface="微軟正黑體" panose="020B0604030504040204" pitchFamily="34" charset="-120"/>
                <a:ea typeface="微軟正黑體" panose="020B0604030504040204" pitchFamily="34" charset="-120"/>
              </a:rPr>
              <a:t>數量</a:t>
            </a:r>
            <a:r>
              <a:rPr lang="en-US" altLang="zh-TW" sz="2600" dirty="0" smtClean="0">
                <a:solidFill>
                  <a:schemeClr val="tx1"/>
                </a:solidFill>
                <a:latin typeface="微軟正黑體" panose="020B0604030504040204" pitchFamily="34" charset="-120"/>
                <a:ea typeface="微軟正黑體" panose="020B0604030504040204" pitchFamily="34" charset="-120"/>
              </a:rPr>
              <a:t>(</a:t>
            </a:r>
            <a:r>
              <a:rPr lang="zh-TW" altLang="en-US" sz="2600" b="1" dirty="0">
                <a:solidFill>
                  <a:schemeClr val="tx1"/>
                </a:solidFill>
                <a:latin typeface="微軟正黑體" panose="020B0604030504040204" pitchFamily="34" charset="-120"/>
                <a:ea typeface="微軟正黑體" panose="020B0604030504040204" pitchFamily="34" charset="-120"/>
              </a:rPr>
              <a:t>勿以一式或一批呈現</a:t>
            </a:r>
            <a:r>
              <a:rPr lang="en-US" altLang="zh-TW" sz="2600" dirty="0">
                <a:solidFill>
                  <a:schemeClr val="tx1"/>
                </a:solidFill>
                <a:latin typeface="微軟正黑體" panose="020B0604030504040204" pitchFamily="34" charset="-120"/>
                <a:ea typeface="微軟正黑體" panose="020B0604030504040204" pitchFamily="34" charset="-120"/>
              </a:rPr>
              <a:t>) </a:t>
            </a:r>
            <a:r>
              <a:rPr lang="zh-TW" altLang="en-US" sz="2600" dirty="0">
                <a:solidFill>
                  <a:schemeClr val="tx1"/>
                </a:solidFill>
                <a:latin typeface="微軟正黑體" panose="020B0604030504040204" pitchFamily="34" charset="-120"/>
                <a:ea typeface="微軟正黑體" panose="020B0604030504040204" pitchFamily="34" charset="-120"/>
              </a:rPr>
              <a:t>及</a:t>
            </a:r>
            <a:r>
              <a:rPr lang="zh-TW" altLang="en-US" sz="2600" b="1" u="sng" dirty="0">
                <a:solidFill>
                  <a:schemeClr val="tx1"/>
                </a:solidFill>
                <a:latin typeface="微軟正黑體" panose="020B0604030504040204" pitchFamily="34" charset="-120"/>
                <a:ea typeface="微軟正黑體" panose="020B0604030504040204" pitchFamily="34" charset="-120"/>
              </a:rPr>
              <a:t>品</a:t>
            </a:r>
            <a:r>
              <a:rPr lang="zh-TW" altLang="en-US" sz="2600" b="1" u="sng" dirty="0" smtClean="0">
                <a:solidFill>
                  <a:schemeClr val="tx1"/>
                </a:solidFill>
                <a:latin typeface="微軟正黑體" panose="020B0604030504040204" pitchFamily="34" charset="-120"/>
                <a:ea typeface="微軟正黑體" panose="020B0604030504040204" pitchFamily="34" charset="-120"/>
              </a:rPr>
              <a:t>項</a:t>
            </a:r>
            <a:r>
              <a:rPr lang="zh-TW" altLang="en-US" sz="2600" b="1" dirty="0" smtClean="0">
                <a:solidFill>
                  <a:schemeClr val="tx1"/>
                </a:solidFill>
                <a:latin typeface="微軟正黑體" panose="020B0604030504040204" pitchFamily="34" charset="-120"/>
                <a:ea typeface="微軟正黑體" panose="020B0604030504040204" pitchFamily="34" charset="-120"/>
              </a:rPr>
              <a:t>。</a:t>
            </a:r>
            <a:r>
              <a:rPr lang="zh-TW" altLang="en-US" sz="2600" dirty="0" smtClean="0">
                <a:latin typeface="微軟正黑體" panose="020B0604030504040204" pitchFamily="34" charset="-120"/>
                <a:ea typeface="微軟正黑體" panose="020B0604030504040204" pitchFamily="34" charset="-120"/>
              </a:rPr>
              <a:t>僅有</a:t>
            </a:r>
            <a:r>
              <a:rPr lang="zh-TW" altLang="en-US" sz="2600" dirty="0">
                <a:latin typeface="微軟正黑體" panose="020B0604030504040204" pitchFamily="34" charset="-120"/>
                <a:ea typeface="微軟正黑體" panose="020B0604030504040204" pitchFamily="34" charset="-120"/>
              </a:rPr>
              <a:t>貨品代號者，應由經手人加註貨品名稱並</a:t>
            </a:r>
            <a:r>
              <a:rPr lang="zh-TW" altLang="en-US" sz="2600" dirty="0" smtClean="0">
                <a:latin typeface="微軟正黑體" panose="020B0604030504040204" pitchFamily="34" charset="-120"/>
                <a:ea typeface="微軟正黑體" panose="020B0604030504040204" pitchFamily="34" charset="-120"/>
              </a:rPr>
              <a:t>簽名，或列</a:t>
            </a:r>
            <a:r>
              <a:rPr lang="zh-TW" altLang="en-US" sz="2600" dirty="0">
                <a:latin typeface="微軟正黑體" panose="020B0604030504040204" pitchFamily="34" charset="-120"/>
                <a:ea typeface="微軟正黑體" panose="020B0604030504040204" pitchFamily="34" charset="-120"/>
              </a:rPr>
              <a:t>印</a:t>
            </a:r>
            <a:r>
              <a:rPr lang="zh-TW" altLang="en-US" sz="2600" dirty="0" smtClean="0">
                <a:latin typeface="微軟正黑體" panose="020B0604030504040204" pitchFamily="34" charset="-120"/>
                <a:ea typeface="微軟正黑體" panose="020B0604030504040204" pitchFamily="34" charset="-120"/>
              </a:rPr>
              <a:t>貨品</a:t>
            </a:r>
            <a:r>
              <a:rPr lang="zh-TW" altLang="en-US" sz="2600" dirty="0">
                <a:latin typeface="微軟正黑體" panose="020B0604030504040204" pitchFamily="34" charset="-120"/>
                <a:ea typeface="微軟正黑體" panose="020B0604030504040204" pitchFamily="34" charset="-120"/>
              </a:rPr>
              <a:t>明細</a:t>
            </a:r>
            <a:r>
              <a:rPr lang="zh-TW" altLang="en-US" sz="2600" dirty="0" smtClean="0">
                <a:latin typeface="微軟正黑體" panose="020B0604030504040204" pitchFamily="34" charset="-120"/>
                <a:ea typeface="微軟正黑體" panose="020B0604030504040204" pitchFamily="34" charset="-120"/>
              </a:rPr>
              <a:t>一併交回。</a:t>
            </a:r>
            <a:endParaRPr lang="en-US" altLang="zh-TW" sz="2600" b="1" dirty="0" smtClean="0">
              <a:solidFill>
                <a:schemeClr val="tx1"/>
              </a:solidFill>
              <a:latin typeface="微軟正黑體" panose="020B0604030504040204" pitchFamily="34" charset="-120"/>
              <a:ea typeface="微軟正黑體" panose="020B0604030504040204" pitchFamily="34" charset="-120"/>
            </a:endParaRPr>
          </a:p>
          <a:p>
            <a:pPr>
              <a:lnSpc>
                <a:spcPct val="160000"/>
              </a:lnSpc>
            </a:pPr>
            <a:r>
              <a:rPr lang="zh-TW" altLang="en-US" sz="2600" dirty="0" smtClean="0">
                <a:solidFill>
                  <a:schemeClr val="tx1"/>
                </a:solidFill>
                <a:latin typeface="微軟正黑體" panose="020B0604030504040204" pitchFamily="34" charset="-120"/>
                <a:ea typeface="微軟正黑體" panose="020B0604030504040204" pitchFamily="34" charset="-120"/>
              </a:rPr>
              <a:t>原</a:t>
            </a:r>
            <a:r>
              <a:rPr lang="zh-TW" altLang="en-US" sz="2600" dirty="0">
                <a:solidFill>
                  <a:schemeClr val="tx1"/>
                </a:solidFill>
                <a:latin typeface="微軟正黑體" panose="020B0604030504040204" pitchFamily="34" charset="-120"/>
                <a:ea typeface="微軟正黑體" panose="020B0604030504040204" pitchFamily="34" charset="-120"/>
              </a:rPr>
              <a:t>收據若有缺漏，請自行</a:t>
            </a:r>
            <a:r>
              <a:rPr lang="zh-TW" altLang="en-US" sz="2600" b="1" u="sng" dirty="0">
                <a:solidFill>
                  <a:schemeClr val="tx1"/>
                </a:solidFill>
                <a:latin typeface="微軟正黑體" panose="020B0604030504040204" pitchFamily="34" charset="-120"/>
                <a:ea typeface="微軟正黑體" panose="020B0604030504040204" pitchFamily="34" charset="-120"/>
              </a:rPr>
              <a:t>於單據</a:t>
            </a:r>
            <a:r>
              <a:rPr lang="zh-TW" altLang="en-US" sz="2600" b="1" u="sng" dirty="0" smtClean="0">
                <a:solidFill>
                  <a:schemeClr val="tx1"/>
                </a:solidFill>
                <a:latin typeface="微軟正黑體" panose="020B0604030504040204" pitchFamily="34" charset="-120"/>
                <a:ea typeface="微軟正黑體" panose="020B0604030504040204" pitchFamily="34" charset="-120"/>
              </a:rPr>
              <a:t>上註明</a:t>
            </a:r>
            <a:r>
              <a:rPr lang="zh-TW" altLang="en-US" sz="2600" dirty="0" smtClean="0">
                <a:solidFill>
                  <a:schemeClr val="tx1"/>
                </a:solidFill>
                <a:latin typeface="微軟正黑體" panose="020B0604030504040204" pitchFamily="34" charset="-120"/>
                <a:ea typeface="微軟正黑體" panose="020B0604030504040204" pitchFamily="34" charset="-120"/>
              </a:rPr>
              <a:t>並</a:t>
            </a:r>
            <a:r>
              <a:rPr lang="zh-TW" altLang="en-US" sz="2600" b="1" u="sng" dirty="0">
                <a:solidFill>
                  <a:schemeClr val="tx1"/>
                </a:solidFill>
                <a:latin typeface="微軟正黑體" panose="020B0604030504040204" pitchFamily="34" charset="-120"/>
                <a:ea typeface="微軟正黑體" panose="020B0604030504040204" pitchFamily="34" charset="-120"/>
              </a:rPr>
              <a:t>蓋章或簽名</a:t>
            </a:r>
            <a:r>
              <a:rPr lang="zh-TW" altLang="en-US" sz="2600" dirty="0">
                <a:solidFill>
                  <a:schemeClr val="tx1"/>
                </a:solidFill>
                <a:latin typeface="微軟正黑體" panose="020B0604030504040204" pitchFamily="34" charset="-120"/>
                <a:ea typeface="微軟正黑體" panose="020B0604030504040204" pitchFamily="34" charset="-120"/>
              </a:rPr>
              <a:t>確認</a:t>
            </a:r>
            <a:r>
              <a:rPr lang="zh-TW" altLang="en-US" sz="2600" dirty="0" smtClean="0">
                <a:solidFill>
                  <a:schemeClr val="tx1"/>
                </a:solidFill>
                <a:latin typeface="微軟正黑體" panose="020B0604030504040204" pitchFamily="34" charset="-120"/>
                <a:ea typeface="微軟正黑體" panose="020B0604030504040204" pitchFamily="34" charset="-120"/>
              </a:rPr>
              <a:t>。</a:t>
            </a:r>
            <a:endParaRPr lang="en-US" altLang="zh-TW" sz="2600" dirty="0">
              <a:solidFill>
                <a:schemeClr val="tx1"/>
              </a:solidFill>
              <a:latin typeface="微軟正黑體" panose="020B0604030504040204" pitchFamily="34" charset="-120"/>
              <a:ea typeface="微軟正黑體" panose="020B0604030504040204" pitchFamily="34" charset="-120"/>
            </a:endParaRPr>
          </a:p>
          <a:p>
            <a:pPr>
              <a:lnSpc>
                <a:spcPct val="160000"/>
              </a:lnSpc>
            </a:pPr>
            <a:r>
              <a:rPr lang="zh-TW" altLang="en-US" sz="2600" dirty="0" smtClean="0">
                <a:solidFill>
                  <a:schemeClr val="tx1"/>
                </a:solidFill>
                <a:latin typeface="微軟正黑體" panose="020B0604030504040204" pitchFamily="34" charset="-120"/>
                <a:ea typeface="微軟正黑體" panose="020B0604030504040204" pitchFamily="34" charset="-120"/>
              </a:rPr>
              <a:t>為</a:t>
            </a:r>
            <a:r>
              <a:rPr lang="zh-TW" altLang="en-US" sz="2600" dirty="0">
                <a:solidFill>
                  <a:schemeClr val="tx1"/>
                </a:solidFill>
                <a:latin typeface="微軟正黑體" panose="020B0604030504040204" pitchFamily="34" charset="-120"/>
                <a:ea typeface="微軟正黑體" panose="020B0604030504040204" pitchFamily="34" charset="-120"/>
              </a:rPr>
              <a:t>避免侵犯他人之智慧財產權，不得列印書籍或開立書籍名稱之影印品</a:t>
            </a:r>
            <a:r>
              <a:rPr lang="zh-TW" altLang="en-US" sz="2600" dirty="0" smtClean="0">
                <a:solidFill>
                  <a:schemeClr val="tx1"/>
                </a:solidFill>
                <a:latin typeface="微軟正黑體" panose="020B0604030504040204" pitchFamily="34" charset="-120"/>
                <a:ea typeface="微軟正黑體" panose="020B0604030504040204" pitchFamily="34" charset="-120"/>
              </a:rPr>
              <a:t>項</a:t>
            </a:r>
            <a:endParaRPr lang="en-US" altLang="zh-TW" sz="2600" dirty="0" smtClean="0">
              <a:solidFill>
                <a:schemeClr val="tx1"/>
              </a:solidFill>
              <a:latin typeface="微軟正黑體" panose="020B0604030504040204" pitchFamily="34" charset="-120"/>
              <a:ea typeface="微軟正黑體" panose="020B0604030504040204" pitchFamily="34" charset="-120"/>
            </a:endParaRPr>
          </a:p>
          <a:p>
            <a:pPr>
              <a:lnSpc>
                <a:spcPct val="160000"/>
              </a:lnSpc>
            </a:pPr>
            <a:r>
              <a:rPr lang="zh-TW" altLang="en-US" sz="2600" dirty="0">
                <a:solidFill>
                  <a:schemeClr val="tx1"/>
                </a:solidFill>
                <a:latin typeface="微軟正黑體" panose="020B0604030504040204" pitchFamily="34" charset="-120"/>
                <a:ea typeface="微軟正黑體" panose="020B0604030504040204" pitchFamily="34" charset="-120"/>
              </a:rPr>
              <a:t>碳粉</a:t>
            </a:r>
            <a:r>
              <a:rPr lang="zh-TW" altLang="en-US" sz="2600" dirty="0" smtClean="0">
                <a:solidFill>
                  <a:schemeClr val="tx1"/>
                </a:solidFill>
                <a:latin typeface="微軟正黑體" panose="020B0604030504040204" pitchFamily="34" charset="-120"/>
                <a:ea typeface="微軟正黑體" panose="020B0604030504040204" pitchFamily="34" charset="-120"/>
              </a:rPr>
              <a:t>匣、墨水匣為列管性耗材，無法報支。</a:t>
            </a:r>
            <a:endParaRPr lang="en-US" altLang="zh-TW" sz="2600" dirty="0">
              <a:solidFill>
                <a:schemeClr val="tx1"/>
              </a:solidFill>
              <a:latin typeface="微軟正黑體" panose="020B0604030504040204" pitchFamily="34" charset="-120"/>
              <a:ea typeface="微軟正黑體" panose="020B0604030504040204" pitchFamily="34" charset="-120"/>
            </a:endParaRPr>
          </a:p>
          <a:p>
            <a:pPr>
              <a:lnSpc>
                <a:spcPct val="160000"/>
              </a:lnSpc>
            </a:pPr>
            <a:endParaRPr lang="zh-TW" altLang="en-US" sz="2600" dirty="0">
              <a:solidFill>
                <a:schemeClr val="tx1"/>
              </a:solidFill>
              <a:latin typeface="標楷體" panose="03000509000000000000" pitchFamily="65" charset="-120"/>
              <a:ea typeface="標楷體" panose="03000509000000000000" pitchFamily="65" charset="-120"/>
            </a:endParaRPr>
          </a:p>
          <a:p>
            <a:pPr>
              <a:buNone/>
            </a:pPr>
            <a:endParaRPr lang="en-US" altLang="zh-TW" sz="1000" dirty="0" smtClean="0">
              <a:solidFill>
                <a:schemeClr val="tx1"/>
              </a:solidFill>
              <a:latin typeface="標楷體" panose="03000509000000000000" pitchFamily="65" charset="-120"/>
              <a:ea typeface="標楷體" panose="03000509000000000000" pitchFamily="65" charset="-120"/>
            </a:endParaRPr>
          </a:p>
        </p:txBody>
      </p:sp>
      <p:sp>
        <p:nvSpPr>
          <p:cNvPr id="2" name="標題 1"/>
          <p:cNvSpPr>
            <a:spLocks noGrp="1"/>
          </p:cNvSpPr>
          <p:nvPr>
            <p:ph type="title"/>
          </p:nvPr>
        </p:nvSpPr>
        <p:spPr>
          <a:xfrm>
            <a:off x="457200" y="188640"/>
            <a:ext cx="8229600" cy="1252728"/>
          </a:xfrm>
        </p:spPr>
        <p:txBody>
          <a:bodyPr>
            <a:normAutofit/>
          </a:bodyPr>
          <a:lstStyle/>
          <a:p>
            <a:r>
              <a:rPr lang="zh-TW" altLang="en-US" sz="3600" dirty="0" smtClean="0">
                <a:solidFill>
                  <a:schemeClr val="accent6">
                    <a:lumMod val="20000"/>
                    <a:lumOff val="80000"/>
                  </a:schemeClr>
                </a:solidFill>
                <a:latin typeface="微軟正黑體" panose="020B0604030504040204" pitchFamily="34" charset="-120"/>
                <a:ea typeface="微軟正黑體" panose="020B0604030504040204" pitchFamily="34" charset="-120"/>
              </a:rPr>
              <a:t>印刷費、課程耗材雜支</a:t>
            </a:r>
            <a:endPar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131215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539552" y="1340768"/>
            <a:ext cx="8352928" cy="5112568"/>
          </a:xfrm>
        </p:spPr>
        <p:txBody>
          <a:bodyPr>
            <a:normAutofit fontScale="47500" lnSpcReduction="20000"/>
          </a:bodyPr>
          <a:lstStyle/>
          <a:p>
            <a:pPr>
              <a:buClr>
                <a:srgbClr val="C00000"/>
              </a:buClr>
            </a:pPr>
            <a:r>
              <a:rPr lang="zh-TW" altLang="en-US" sz="3800" dirty="0" smtClean="0">
                <a:latin typeface="微軟正黑體" panose="020B0604030504040204" pitchFamily="34" charset="-120"/>
                <a:ea typeface="微軟正黑體" panose="020B0604030504040204" pitchFamily="34" charset="-120"/>
              </a:rPr>
              <a:t>憑證指：發票、收據、領據</a:t>
            </a:r>
            <a:endParaRPr lang="en-US" altLang="zh-TW" sz="3800" dirty="0" smtClean="0">
              <a:latin typeface="微軟正黑體" panose="020B0604030504040204" pitchFamily="34" charset="-120"/>
              <a:ea typeface="微軟正黑體" panose="020B0604030504040204" pitchFamily="34" charset="-120"/>
            </a:endParaRPr>
          </a:p>
          <a:p>
            <a:pPr lvl="1">
              <a:lnSpc>
                <a:spcPct val="160000"/>
              </a:lnSpc>
              <a:buClr>
                <a:srgbClr val="C00000"/>
              </a:buClr>
              <a:buFont typeface="Wingdings" panose="05000000000000000000" pitchFamily="2" charset="2"/>
              <a:buChar char="Ø"/>
            </a:pPr>
            <a:r>
              <a:rPr lang="zh-TW" altLang="en-US" sz="3400" dirty="0" smtClean="0">
                <a:solidFill>
                  <a:schemeClr val="tx1"/>
                </a:solidFill>
                <a:latin typeface="微軟正黑體" panose="020B0604030504040204" pitchFamily="34" charset="-120"/>
                <a:ea typeface="微軟正黑體" panose="020B0604030504040204" pitchFamily="34" charset="-120"/>
              </a:rPr>
              <a:t>發票包括：</a:t>
            </a:r>
            <a:r>
              <a:rPr lang="zh-TW" altLang="en-US" sz="3400" b="1" dirty="0" smtClean="0">
                <a:solidFill>
                  <a:schemeClr val="tx1"/>
                </a:solidFill>
                <a:latin typeface="微軟正黑體" panose="020B0604030504040204" pitchFamily="34" charset="-120"/>
                <a:ea typeface="微軟正黑體" panose="020B0604030504040204" pitchFamily="34" charset="-120"/>
              </a:rPr>
              <a:t>電子計算機</a:t>
            </a:r>
            <a:r>
              <a:rPr lang="zh-TW" altLang="en-US" sz="3400" b="1" dirty="0">
                <a:solidFill>
                  <a:schemeClr val="tx1"/>
                </a:solidFill>
                <a:latin typeface="微軟正黑體" panose="020B0604030504040204" pitchFamily="34" charset="-120"/>
                <a:ea typeface="微軟正黑體" panose="020B0604030504040204" pitchFamily="34" charset="-120"/>
              </a:rPr>
              <a:t>統一發票、收銀機統一發票、手開</a:t>
            </a:r>
            <a:r>
              <a:rPr lang="zh-TW" altLang="en-US" sz="3400" b="1" dirty="0" smtClean="0">
                <a:solidFill>
                  <a:schemeClr val="tx1"/>
                </a:solidFill>
                <a:latin typeface="微軟正黑體" panose="020B0604030504040204" pitchFamily="34" charset="-120"/>
                <a:ea typeface="微軟正黑體" panose="020B0604030504040204" pitchFamily="34" charset="-120"/>
              </a:rPr>
              <a:t>發票</a:t>
            </a:r>
            <a:r>
              <a:rPr lang="en-US" altLang="zh-TW" sz="3400" dirty="0">
                <a:solidFill>
                  <a:schemeClr val="tx1"/>
                </a:solidFill>
                <a:latin typeface="微軟正黑體" panose="020B0604030504040204" pitchFamily="34" charset="-120"/>
                <a:ea typeface="微軟正黑體" panose="020B0604030504040204" pitchFamily="34" charset="-120"/>
              </a:rPr>
              <a:t/>
            </a:r>
            <a:br>
              <a:rPr lang="en-US" altLang="zh-TW" sz="3400" dirty="0">
                <a:solidFill>
                  <a:schemeClr val="tx1"/>
                </a:solidFill>
                <a:latin typeface="微軟正黑體" panose="020B0604030504040204" pitchFamily="34" charset="-120"/>
                <a:ea typeface="微軟正黑體" panose="020B0604030504040204" pitchFamily="34" charset="-120"/>
              </a:rPr>
            </a:br>
            <a:r>
              <a:rPr lang="zh-TW" altLang="en-US" sz="3400" dirty="0" smtClean="0">
                <a:solidFill>
                  <a:schemeClr val="tx1"/>
                </a:solidFill>
                <a:latin typeface="微軟正黑體" panose="020B0604030504040204" pitchFamily="34" charset="-120"/>
                <a:ea typeface="微軟正黑體" panose="020B0604030504040204" pitchFamily="34" charset="-120"/>
              </a:rPr>
              <a:t>（</a:t>
            </a:r>
            <a:r>
              <a:rPr lang="zh-TW" altLang="en-US" sz="3400" b="1" dirty="0">
                <a:solidFill>
                  <a:schemeClr val="tx1"/>
                </a:solidFill>
                <a:latin typeface="微軟正黑體" panose="020B0604030504040204" pitchFamily="34" charset="-120"/>
                <a:ea typeface="微軟正黑體" panose="020B0604030504040204" pitchFamily="34" charset="-120"/>
              </a:rPr>
              <a:t>二聯式發票、三聯式</a:t>
            </a:r>
            <a:r>
              <a:rPr lang="zh-TW" altLang="en-US" sz="3400" b="1" dirty="0" smtClean="0">
                <a:solidFill>
                  <a:schemeClr val="tx1"/>
                </a:solidFill>
                <a:latin typeface="微軟正黑體" panose="020B0604030504040204" pitchFamily="34" charset="-120"/>
                <a:ea typeface="微軟正黑體" panose="020B0604030504040204" pitchFamily="34" charset="-120"/>
              </a:rPr>
              <a:t>發票均可，</a:t>
            </a:r>
            <a:r>
              <a:rPr lang="zh-TW" altLang="en-US" sz="3400" dirty="0" smtClean="0">
                <a:solidFill>
                  <a:schemeClr val="tx1"/>
                </a:solidFill>
                <a:latin typeface="微軟正黑體" panose="020B0604030504040204" pitchFamily="34" charset="-120"/>
                <a:ea typeface="微軟正黑體" panose="020B0604030504040204" pitchFamily="34" charset="-120"/>
              </a:rPr>
              <a:t>有</a:t>
            </a:r>
            <a:r>
              <a:rPr lang="zh-TW" altLang="en-US" sz="3400" b="1" dirty="0" smtClean="0">
                <a:solidFill>
                  <a:schemeClr val="tx1"/>
                </a:solidFill>
                <a:latin typeface="微軟正黑體" panose="020B0604030504040204" pitchFamily="34" charset="-120"/>
                <a:ea typeface="微軟正黑體" panose="020B0604030504040204" pitchFamily="34" charset="-120"/>
              </a:rPr>
              <a:t>「統一發票」</a:t>
            </a:r>
            <a:r>
              <a:rPr lang="zh-TW" altLang="en-US" sz="3400" dirty="0" smtClean="0">
                <a:solidFill>
                  <a:schemeClr val="tx1"/>
                </a:solidFill>
                <a:latin typeface="微軟正黑體" panose="020B0604030504040204" pitchFamily="34" charset="-120"/>
                <a:ea typeface="微軟正黑體" panose="020B0604030504040204" pitchFamily="34" charset="-120"/>
              </a:rPr>
              <a:t>字樣及</a:t>
            </a:r>
            <a:r>
              <a:rPr lang="zh-TW" altLang="en-US" sz="3400" b="1" dirty="0" smtClean="0">
                <a:solidFill>
                  <a:schemeClr val="tx1"/>
                </a:solidFill>
                <a:latin typeface="微軟正黑體" panose="020B0604030504040204" pitchFamily="34" charset="-120"/>
                <a:ea typeface="微軟正黑體" panose="020B0604030504040204" pitchFamily="34" charset="-120"/>
              </a:rPr>
              <a:t>「發票號碼」</a:t>
            </a:r>
            <a:r>
              <a:rPr lang="zh-TW" altLang="en-US" sz="3400" dirty="0" smtClean="0">
                <a:solidFill>
                  <a:schemeClr val="tx1"/>
                </a:solidFill>
                <a:latin typeface="微軟正黑體" panose="020B0604030504040204" pitchFamily="34" charset="-120"/>
                <a:ea typeface="微軟正黑體" panose="020B0604030504040204" pitchFamily="34" charset="-120"/>
              </a:rPr>
              <a:t>即為發票）</a:t>
            </a:r>
            <a:endParaRPr lang="en-US" altLang="zh-TW" sz="3400" dirty="0" smtClean="0">
              <a:solidFill>
                <a:schemeClr val="tx1"/>
              </a:solidFill>
              <a:latin typeface="微軟正黑體" panose="020B0604030504040204" pitchFamily="34" charset="-120"/>
              <a:ea typeface="微軟正黑體" panose="020B0604030504040204" pitchFamily="34" charset="-120"/>
            </a:endParaRPr>
          </a:p>
          <a:p>
            <a:pPr lvl="1">
              <a:lnSpc>
                <a:spcPct val="160000"/>
              </a:lnSpc>
              <a:buClr>
                <a:srgbClr val="C00000"/>
              </a:buClr>
              <a:buFont typeface="Wingdings" panose="05000000000000000000" pitchFamily="2" charset="2"/>
              <a:buChar char="Ø"/>
            </a:pPr>
            <a:r>
              <a:rPr lang="zh-TW" altLang="en-US" sz="3400" dirty="0" smtClean="0">
                <a:solidFill>
                  <a:schemeClr val="tx1"/>
                </a:solidFill>
                <a:latin typeface="微軟正黑體" panose="020B0604030504040204" pitchFamily="34" charset="-120"/>
                <a:ea typeface="微軟正黑體" panose="020B0604030504040204" pitchFamily="34" charset="-120"/>
              </a:rPr>
              <a:t>收據為：有「</a:t>
            </a:r>
            <a:r>
              <a:rPr lang="zh-TW" altLang="en-US" sz="3400" b="1" dirty="0" smtClean="0">
                <a:solidFill>
                  <a:schemeClr val="tx1"/>
                </a:solidFill>
                <a:latin typeface="微軟正黑體" panose="020B0604030504040204" pitchFamily="34" charset="-120"/>
                <a:ea typeface="微軟正黑體" panose="020B0604030504040204" pitchFamily="34" charset="-120"/>
              </a:rPr>
              <a:t>收據</a:t>
            </a:r>
            <a:r>
              <a:rPr lang="zh-TW" altLang="en-US" sz="3400" dirty="0" smtClean="0">
                <a:solidFill>
                  <a:schemeClr val="tx1"/>
                </a:solidFill>
                <a:latin typeface="微軟正黑體" panose="020B0604030504040204" pitchFamily="34" charset="-120"/>
                <a:ea typeface="微軟正黑體" panose="020B0604030504040204" pitchFamily="34" charset="-120"/>
              </a:rPr>
              <a:t>」、「</a:t>
            </a:r>
            <a:r>
              <a:rPr lang="zh-TW" altLang="en-US" sz="3400" b="1" dirty="0" smtClean="0">
                <a:solidFill>
                  <a:schemeClr val="tx1"/>
                </a:solidFill>
                <a:latin typeface="微軟正黑體" panose="020B0604030504040204" pitchFamily="34" charset="-120"/>
                <a:ea typeface="微軟正黑體" panose="020B0604030504040204" pitchFamily="34" charset="-120"/>
              </a:rPr>
              <a:t>免用統一發票收據</a:t>
            </a:r>
            <a:r>
              <a:rPr lang="zh-TW" altLang="en-US" sz="3400" dirty="0" smtClean="0">
                <a:solidFill>
                  <a:schemeClr val="tx1"/>
                </a:solidFill>
                <a:latin typeface="微軟正黑體" panose="020B0604030504040204" pitchFamily="34" charset="-120"/>
                <a:ea typeface="微軟正黑體" panose="020B0604030504040204" pitchFamily="34" charset="-120"/>
              </a:rPr>
              <a:t>」字樣 </a:t>
            </a:r>
            <a:r>
              <a:rPr lang="en-US" altLang="zh-TW" sz="3400" dirty="0" smtClean="0">
                <a:solidFill>
                  <a:schemeClr val="tx1"/>
                </a:solidFill>
                <a:latin typeface="微軟正黑體" panose="020B0604030504040204" pitchFamily="34" charset="-120"/>
                <a:ea typeface="微軟正黑體" panose="020B0604030504040204" pitchFamily="34" charset="-120"/>
              </a:rPr>
              <a:t>(</a:t>
            </a:r>
            <a:r>
              <a:rPr lang="zh-TW" altLang="en-US" sz="3400" dirty="0" smtClean="0">
                <a:solidFill>
                  <a:schemeClr val="tx1"/>
                </a:solidFill>
                <a:latin typeface="微軟正黑體" panose="020B0604030504040204" pitchFamily="34" charset="-120"/>
                <a:ea typeface="微軟正黑體" panose="020B0604030504040204" pitchFamily="34" charset="-120"/>
              </a:rPr>
              <a:t>若寫估價單不可用</a:t>
            </a:r>
            <a:r>
              <a:rPr lang="en-US" altLang="zh-TW" sz="3400" dirty="0" smtClean="0">
                <a:solidFill>
                  <a:schemeClr val="tx1"/>
                </a:solidFill>
                <a:latin typeface="微軟正黑體" panose="020B0604030504040204" pitchFamily="34" charset="-120"/>
                <a:ea typeface="微軟正黑體" panose="020B0604030504040204" pitchFamily="34" charset="-120"/>
              </a:rPr>
              <a:t>)</a:t>
            </a:r>
          </a:p>
          <a:p>
            <a:pPr lvl="1">
              <a:lnSpc>
                <a:spcPct val="160000"/>
              </a:lnSpc>
              <a:buClr>
                <a:srgbClr val="C00000"/>
              </a:buClr>
              <a:buFont typeface="Wingdings" panose="05000000000000000000" pitchFamily="2" charset="2"/>
              <a:buChar char="Ø"/>
            </a:pPr>
            <a:r>
              <a:rPr lang="zh-TW" altLang="en-US" sz="3400" dirty="0">
                <a:solidFill>
                  <a:schemeClr val="tx1"/>
                </a:solidFill>
                <a:latin typeface="微軟正黑體" panose="020B0604030504040204" pitchFamily="34" charset="-120"/>
                <a:ea typeface="微軟正黑體" panose="020B0604030504040204" pitchFamily="34" charset="-120"/>
              </a:rPr>
              <a:t>領</a:t>
            </a:r>
            <a:r>
              <a:rPr lang="zh-TW" altLang="en-US" sz="3400" dirty="0" smtClean="0">
                <a:solidFill>
                  <a:schemeClr val="tx1"/>
                </a:solidFill>
                <a:latin typeface="微軟正黑體" panose="020B0604030504040204" pitchFamily="34" charset="-120"/>
                <a:ea typeface="微軟正黑體" panose="020B0604030504040204" pitchFamily="34" charset="-120"/>
              </a:rPr>
              <a:t>據：由受款人簽名的單據 （如：</a:t>
            </a:r>
            <a:r>
              <a:rPr lang="en-US" altLang="zh-TW" sz="3400" dirty="0" smtClean="0">
                <a:solidFill>
                  <a:schemeClr val="tx1"/>
                </a:solidFill>
                <a:latin typeface="微軟正黑體" panose="020B0604030504040204" pitchFamily="34" charset="-120"/>
                <a:ea typeface="微軟正黑體" panose="020B0604030504040204" pitchFamily="34" charset="-120"/>
              </a:rPr>
              <a:t>TA</a:t>
            </a:r>
            <a:r>
              <a:rPr lang="zh-TW" altLang="en-US" sz="3400" dirty="0" smtClean="0">
                <a:solidFill>
                  <a:schemeClr val="tx1"/>
                </a:solidFill>
                <a:latin typeface="微軟正黑體" panose="020B0604030504040204" pitchFamily="34" charset="-120"/>
                <a:ea typeface="微軟正黑體" panose="020B0604030504040204" pitchFamily="34" charset="-120"/>
              </a:rPr>
              <a:t>薪資領據、教師鐘點費領據、交通費領據</a:t>
            </a:r>
            <a:r>
              <a:rPr lang="en-US" altLang="zh-TW" sz="3400" dirty="0" smtClean="0">
                <a:solidFill>
                  <a:schemeClr val="tx1"/>
                </a:solidFill>
                <a:latin typeface="微軟正黑體" panose="020B0604030504040204" pitchFamily="34" charset="-120"/>
                <a:ea typeface="微軟正黑體" panose="020B0604030504040204" pitchFamily="34" charset="-120"/>
              </a:rPr>
              <a:t>)</a:t>
            </a:r>
          </a:p>
          <a:p>
            <a:pPr marL="0" indent="0">
              <a:lnSpc>
                <a:spcPct val="170000"/>
              </a:lnSpc>
              <a:buClr>
                <a:srgbClr val="C00000"/>
              </a:buClr>
              <a:buNone/>
            </a:pPr>
            <a:r>
              <a:rPr lang="zh-TW" altLang="en-US" sz="3800" b="1" dirty="0">
                <a:solidFill>
                  <a:srgbClr val="C00000"/>
                </a:solidFill>
                <a:latin typeface="微軟正黑體" panose="020B0604030504040204" pitchFamily="34" charset="-120"/>
                <a:ea typeface="微軟正黑體" panose="020B0604030504040204" pitchFamily="34" charset="-120"/>
              </a:rPr>
              <a:t>常見錯誤</a:t>
            </a:r>
            <a:endParaRPr lang="en-US" altLang="zh-TW" sz="3800" b="1" dirty="0" smtClean="0">
              <a:solidFill>
                <a:srgbClr val="C00000"/>
              </a:solidFill>
              <a:latin typeface="微軟正黑體" panose="020B0604030504040204" pitchFamily="34" charset="-120"/>
              <a:ea typeface="微軟正黑體" panose="020B0604030504040204" pitchFamily="34" charset="-120"/>
            </a:endParaRPr>
          </a:p>
          <a:p>
            <a:pPr>
              <a:lnSpc>
                <a:spcPct val="170000"/>
              </a:lnSpc>
              <a:buClr>
                <a:srgbClr val="C00000"/>
              </a:buClr>
              <a:buFont typeface="Arial" panose="020B0604020202020204" pitchFamily="34" charset="0"/>
              <a:buChar char="•"/>
            </a:pPr>
            <a:r>
              <a:rPr lang="zh-TW" altLang="en-US" sz="3400" dirty="0" smtClean="0">
                <a:solidFill>
                  <a:schemeClr val="tx1"/>
                </a:solidFill>
                <a:latin typeface="微軟正黑體" panose="020B0604030504040204" pitchFamily="34" charset="-120"/>
                <a:ea typeface="微軟正黑體" panose="020B0604030504040204" pitchFamily="34" charset="-120"/>
              </a:rPr>
              <a:t>發票、收據共同錯誤：</a:t>
            </a:r>
            <a:r>
              <a:rPr lang="en-US" altLang="zh-TW" sz="3400" dirty="0" smtClean="0">
                <a:solidFill>
                  <a:schemeClr val="tx1"/>
                </a:solidFill>
                <a:latin typeface="微軟正黑體" panose="020B0604030504040204" pitchFamily="34" charset="-120"/>
                <a:ea typeface="微軟正黑體" panose="020B0604030504040204" pitchFamily="34" charset="-120"/>
              </a:rPr>
              <a:t/>
            </a:r>
            <a:br>
              <a:rPr lang="en-US" altLang="zh-TW" sz="3400" dirty="0" smtClean="0">
                <a:solidFill>
                  <a:schemeClr val="tx1"/>
                </a:solidFill>
                <a:latin typeface="微軟正黑體" panose="020B0604030504040204" pitchFamily="34" charset="-120"/>
                <a:ea typeface="微軟正黑體" panose="020B0604030504040204" pitchFamily="34" charset="-120"/>
              </a:rPr>
            </a:br>
            <a:r>
              <a:rPr lang="zh-TW" altLang="en-US" sz="3400" dirty="0" smtClean="0">
                <a:solidFill>
                  <a:srgbClr val="002060"/>
                </a:solidFill>
                <a:latin typeface="微軟正黑體" panose="020B0604030504040204" pitchFamily="34" charset="-120"/>
                <a:ea typeface="微軟正黑體" panose="020B0604030504040204" pitchFamily="34" charset="-120"/>
              </a:rPr>
              <a:t>缺單價、數量明細（</a:t>
            </a:r>
            <a:r>
              <a:rPr lang="zh-TW" altLang="en-US" sz="3400" dirty="0">
                <a:solidFill>
                  <a:srgbClr val="002060"/>
                </a:solidFill>
                <a:latin typeface="微軟正黑體" panose="020B0604030504040204" pitchFamily="34" charset="-120"/>
                <a:ea typeface="微軟正黑體" panose="020B0604030504040204" pitchFamily="34" charset="-120"/>
              </a:rPr>
              <a:t>不可用一批、一式、</a:t>
            </a:r>
            <a:r>
              <a:rPr lang="zh-TW" altLang="en-US" sz="3400" dirty="0" smtClean="0">
                <a:solidFill>
                  <a:srgbClr val="002060"/>
                </a:solidFill>
                <a:latin typeface="微軟正黑體" panose="020B0604030504040204" pitchFamily="34" charset="-120"/>
                <a:ea typeface="微軟正黑體" panose="020B0604030504040204" pitchFamily="34" charset="-120"/>
              </a:rPr>
              <a:t>或</a:t>
            </a:r>
            <a:r>
              <a:rPr lang="zh-TW" altLang="en-US" sz="3400" dirty="0">
                <a:solidFill>
                  <a:srgbClr val="002060"/>
                </a:solidFill>
                <a:latin typeface="微軟正黑體" panose="020B0604030504040204" pitchFamily="34" charset="-120"/>
                <a:ea typeface="微軟正黑體" panose="020B0604030504040204" pitchFamily="34" charset="-120"/>
              </a:rPr>
              <a:t>看不出來</a:t>
            </a:r>
            <a:r>
              <a:rPr lang="zh-TW" altLang="en-US" sz="3400" dirty="0" smtClean="0">
                <a:solidFill>
                  <a:srgbClr val="002060"/>
                </a:solidFill>
                <a:latin typeface="微軟正黑體" panose="020B0604030504040204" pitchFamily="34" charset="-120"/>
                <a:ea typeface="微軟正黑體" panose="020B0604030504040204" pitchFamily="34" charset="-120"/>
              </a:rPr>
              <a:t>買</a:t>
            </a:r>
            <a:r>
              <a:rPr lang="zh-TW" altLang="en-US" sz="3400" dirty="0">
                <a:solidFill>
                  <a:srgbClr val="002060"/>
                </a:solidFill>
                <a:latin typeface="微軟正黑體" panose="020B0604030504040204" pitchFamily="34" charset="-120"/>
                <a:ea typeface="微軟正黑體" panose="020B0604030504040204" pitchFamily="34" charset="-120"/>
              </a:rPr>
              <a:t>什麼的商品代碼</a:t>
            </a:r>
            <a:r>
              <a:rPr lang="zh-TW" altLang="en-US" sz="3400" dirty="0" smtClean="0">
                <a:solidFill>
                  <a:srgbClr val="002060"/>
                </a:solidFill>
                <a:latin typeface="微軟正黑體" panose="020B0604030504040204" pitchFamily="34" charset="-120"/>
                <a:ea typeface="微軟正黑體" panose="020B0604030504040204" pitchFamily="34" charset="-120"/>
              </a:rPr>
              <a:t>）、單張發票超過一萬元未附估價單</a:t>
            </a:r>
            <a:endParaRPr lang="en-US" altLang="zh-TW" sz="3400" dirty="0">
              <a:solidFill>
                <a:srgbClr val="002060"/>
              </a:solidFill>
              <a:latin typeface="微軟正黑體" panose="020B0604030504040204" pitchFamily="34" charset="-120"/>
              <a:ea typeface="微軟正黑體" panose="020B0604030504040204" pitchFamily="34" charset="-120"/>
            </a:endParaRPr>
          </a:p>
          <a:p>
            <a:pPr>
              <a:lnSpc>
                <a:spcPct val="170000"/>
              </a:lnSpc>
              <a:buClr>
                <a:srgbClr val="C00000"/>
              </a:buClr>
              <a:buFont typeface="Arial" panose="020B0604020202020204" pitchFamily="34" charset="0"/>
              <a:buChar char="•"/>
            </a:pPr>
            <a:r>
              <a:rPr lang="zh-TW" altLang="en-US" sz="3400" dirty="0" smtClean="0">
                <a:solidFill>
                  <a:schemeClr val="tx1"/>
                </a:solidFill>
                <a:latin typeface="微軟正黑體" panose="020B0604030504040204" pitchFamily="34" charset="-120"/>
                <a:ea typeface="微軟正黑體" panose="020B0604030504040204" pitchFamily="34" charset="-120"/>
              </a:rPr>
              <a:t>發票</a:t>
            </a:r>
            <a:r>
              <a:rPr lang="zh-TW" altLang="en-US" sz="3400" dirty="0">
                <a:solidFill>
                  <a:schemeClr val="tx1"/>
                </a:solidFill>
                <a:latin typeface="微軟正黑體" panose="020B0604030504040204" pitchFamily="34" charset="-120"/>
                <a:ea typeface="微軟正黑體" panose="020B0604030504040204" pitchFamily="34" charset="-120"/>
              </a:rPr>
              <a:t>：大小寫金額不相符</a:t>
            </a:r>
            <a:r>
              <a:rPr lang="zh-TW" altLang="en-US" sz="3400" dirty="0" smtClean="0">
                <a:solidFill>
                  <a:schemeClr val="tx1"/>
                </a:solidFill>
                <a:latin typeface="微軟正黑體" panose="020B0604030504040204" pitchFamily="34" charset="-120"/>
                <a:ea typeface="微軟正黑體" panose="020B0604030504040204" pitchFamily="34" charset="-120"/>
              </a:rPr>
              <a:t>、</a:t>
            </a:r>
            <a:r>
              <a:rPr lang="zh-TW" altLang="en-US" sz="3400" dirty="0">
                <a:solidFill>
                  <a:schemeClr val="tx1"/>
                </a:solidFill>
                <a:latin typeface="微軟正黑體" panose="020B0604030504040204" pitchFamily="34" charset="-120"/>
                <a:ea typeface="微軟正黑體" panose="020B0604030504040204" pitchFamily="34" charset="-120"/>
              </a:rPr>
              <a:t>三聯式發票只繳回一聯 </a:t>
            </a:r>
            <a:r>
              <a:rPr lang="en-US" altLang="zh-TW" sz="3400" dirty="0">
                <a:solidFill>
                  <a:schemeClr val="tx1"/>
                </a:solidFill>
                <a:latin typeface="微軟正黑體" panose="020B0604030504040204" pitchFamily="34" charset="-120"/>
                <a:ea typeface="微軟正黑體" panose="020B0604030504040204" pitchFamily="34" charset="-120"/>
              </a:rPr>
              <a:t>(</a:t>
            </a:r>
            <a:r>
              <a:rPr lang="zh-TW" altLang="en-US" sz="3400" dirty="0">
                <a:solidFill>
                  <a:schemeClr val="tx1"/>
                </a:solidFill>
                <a:latin typeface="微軟正黑體" panose="020B0604030504040204" pitchFamily="34" charset="-120"/>
                <a:ea typeface="微軟正黑體" panose="020B0604030504040204" pitchFamily="34" charset="-120"/>
              </a:rPr>
              <a:t>應繳回二聯</a:t>
            </a:r>
            <a:r>
              <a:rPr lang="en-US" altLang="zh-TW" sz="3400" dirty="0" smtClean="0">
                <a:solidFill>
                  <a:schemeClr val="tx1"/>
                </a:solidFill>
                <a:latin typeface="微軟正黑體" panose="020B0604030504040204" pitchFamily="34" charset="-120"/>
                <a:ea typeface="微軟正黑體" panose="020B0604030504040204" pitchFamily="34" charset="-120"/>
              </a:rPr>
              <a:t>)</a:t>
            </a:r>
          </a:p>
          <a:p>
            <a:pPr>
              <a:lnSpc>
                <a:spcPct val="170000"/>
              </a:lnSpc>
              <a:buClr>
                <a:srgbClr val="C00000"/>
              </a:buClr>
              <a:buFont typeface="Arial" panose="020B0604020202020204" pitchFamily="34" charset="0"/>
              <a:buChar char="•"/>
            </a:pPr>
            <a:r>
              <a:rPr lang="zh-TW" altLang="en-US" sz="3400" dirty="0" smtClean="0">
                <a:solidFill>
                  <a:schemeClr val="tx1"/>
                </a:solidFill>
                <a:latin typeface="微軟正黑體" panose="020B0604030504040204" pitchFamily="34" charset="-120"/>
                <a:ea typeface="微軟正黑體" panose="020B0604030504040204" pitchFamily="34" charset="-120"/>
              </a:rPr>
              <a:t>收據</a:t>
            </a:r>
            <a:r>
              <a:rPr lang="zh-TW" altLang="en-US" sz="3400" dirty="0">
                <a:solidFill>
                  <a:schemeClr val="tx1"/>
                </a:solidFill>
                <a:latin typeface="微軟正黑體" panose="020B0604030504040204" pitchFamily="34" charset="-120"/>
                <a:ea typeface="微軟正黑體" panose="020B0604030504040204" pitchFamily="34" charset="-120"/>
              </a:rPr>
              <a:t>：錯把用估價單當收據、填寫非臺大抬頭統</a:t>
            </a:r>
            <a:r>
              <a:rPr lang="zh-TW" altLang="en-US" sz="3400" dirty="0" smtClean="0">
                <a:solidFill>
                  <a:schemeClr val="tx1"/>
                </a:solidFill>
                <a:latin typeface="微軟正黑體" panose="020B0604030504040204" pitchFamily="34" charset="-120"/>
                <a:ea typeface="微軟正黑體" panose="020B0604030504040204" pitchFamily="34" charset="-120"/>
              </a:rPr>
              <a:t>編、漏植大寫金額、大小寫金額不相符、缺負責人章、非蓋</a:t>
            </a:r>
            <a:r>
              <a:rPr lang="en-US" altLang="zh-TW" sz="3400" dirty="0" smtClean="0">
                <a:solidFill>
                  <a:schemeClr val="tx1"/>
                </a:solidFill>
                <a:latin typeface="微軟正黑體" panose="020B0604030504040204" pitchFamily="34" charset="-120"/>
                <a:ea typeface="微軟正黑體" panose="020B0604030504040204" pitchFamily="34" charset="-120"/>
              </a:rPr>
              <a:t>/</a:t>
            </a:r>
            <a:r>
              <a:rPr lang="zh-TW" altLang="en-US" sz="3400" dirty="0" smtClean="0">
                <a:solidFill>
                  <a:schemeClr val="tx1"/>
                </a:solidFill>
                <a:latin typeface="微軟正黑體" panose="020B0604030504040204" pitchFamily="34" charset="-120"/>
                <a:ea typeface="微軟正黑體" panose="020B0604030504040204" pitchFamily="34" charset="-120"/>
              </a:rPr>
              <a:t>未蓋免用統一發票章</a:t>
            </a:r>
            <a:endParaRPr lang="en-US" altLang="zh-TW" sz="3400" dirty="0" smtClean="0">
              <a:solidFill>
                <a:schemeClr val="tx1"/>
              </a:solidFill>
              <a:latin typeface="微軟正黑體" panose="020B0604030504040204" pitchFamily="34" charset="-120"/>
              <a:ea typeface="微軟正黑體" panose="020B0604030504040204" pitchFamily="34" charset="-120"/>
            </a:endParaRPr>
          </a:p>
          <a:p>
            <a:pPr>
              <a:lnSpc>
                <a:spcPct val="170000"/>
              </a:lnSpc>
              <a:buClr>
                <a:srgbClr val="C00000"/>
              </a:buClr>
              <a:buFont typeface="Arial" panose="020B0604020202020204" pitchFamily="34" charset="0"/>
              <a:buChar char="•"/>
            </a:pPr>
            <a:r>
              <a:rPr lang="zh-TW" altLang="en-US" sz="3400" dirty="0" smtClean="0">
                <a:solidFill>
                  <a:schemeClr val="tx1"/>
                </a:solidFill>
                <a:latin typeface="微軟正黑體" panose="020B0604030504040204" pitchFamily="34" charset="-120"/>
                <a:ea typeface="微軟正黑體" panose="020B0604030504040204" pitchFamily="34" charset="-120"/>
              </a:rPr>
              <a:t>領據：受款人未簽名、塗改處未簽名</a:t>
            </a:r>
            <a:r>
              <a:rPr lang="en-US" altLang="zh-TW" sz="3400" dirty="0" smtClean="0">
                <a:solidFill>
                  <a:schemeClr val="tx1"/>
                </a:solidFill>
                <a:latin typeface="微軟正黑體" panose="020B0604030504040204" pitchFamily="34" charset="-120"/>
                <a:ea typeface="微軟正黑體" panose="020B0604030504040204" pitchFamily="34" charset="-120"/>
              </a:rPr>
              <a:t>/</a:t>
            </a:r>
            <a:r>
              <a:rPr lang="zh-TW" altLang="en-US" sz="3400" dirty="0" smtClean="0">
                <a:solidFill>
                  <a:schemeClr val="tx1"/>
                </a:solidFill>
                <a:latin typeface="微軟正黑體" panose="020B0604030504040204" pitchFamily="34" charset="-120"/>
                <a:ea typeface="微軟正黑體" panose="020B0604030504040204" pitchFamily="34" charset="-120"/>
              </a:rPr>
              <a:t>蓋章</a:t>
            </a:r>
            <a:endParaRPr lang="en-US" altLang="zh-TW" sz="3400" dirty="0" smtClean="0">
              <a:solidFill>
                <a:schemeClr val="tx1"/>
              </a:solidFill>
              <a:latin typeface="微軟正黑體" panose="020B0604030504040204" pitchFamily="34" charset="-120"/>
              <a:ea typeface="微軟正黑體" panose="020B0604030504040204" pitchFamily="34" charset="-120"/>
            </a:endParaRPr>
          </a:p>
        </p:txBody>
      </p:sp>
      <p:sp>
        <p:nvSpPr>
          <p:cNvPr id="2" name="標題 1"/>
          <p:cNvSpPr>
            <a:spLocks noGrp="1"/>
          </p:cNvSpPr>
          <p:nvPr>
            <p:ph type="title"/>
          </p:nvPr>
        </p:nvSpPr>
        <p:spPr/>
        <p:txBody>
          <a:bodyPr>
            <a:normAutofit/>
          </a:bodyPr>
          <a:lstStyle/>
          <a:p>
            <a:r>
              <a:rPr lang="zh-TW" altLang="en-US" sz="3600" dirty="0" smtClean="0">
                <a:solidFill>
                  <a:schemeClr val="accent6">
                    <a:lumMod val="20000"/>
                    <a:lumOff val="80000"/>
                  </a:schemeClr>
                </a:solidFill>
                <a:latin typeface="微軟正黑體" panose="020B0604030504040204" pitchFamily="34" charset="-120"/>
                <a:ea typeface="微軟正黑體" panose="020B0604030504040204" pitchFamily="34" charset="-120"/>
              </a:rPr>
              <a:t>憑證說明及常見錯誤</a:t>
            </a:r>
            <a:endPar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03463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7759" t="7304" r="33970" b="44015"/>
          <a:stretch/>
        </p:blipFill>
        <p:spPr bwMode="auto">
          <a:xfrm>
            <a:off x="323528" y="1052736"/>
            <a:ext cx="5204493"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a:xfrm>
            <a:off x="460407" y="260648"/>
            <a:ext cx="8229600" cy="706090"/>
          </a:xfrm>
        </p:spPr>
        <p:txBody>
          <a:bodyPr>
            <a:normAutofit/>
          </a:bodyPr>
          <a:lstStyle/>
          <a:p>
            <a:r>
              <a:rPr lang="zh-TW" altLang="en-US" sz="3600" dirty="0" smtClean="0">
                <a:solidFill>
                  <a:schemeClr val="accent6">
                    <a:lumMod val="20000"/>
                    <a:lumOff val="80000"/>
                  </a:schemeClr>
                </a:solidFill>
                <a:latin typeface="微軟正黑體" panose="020B0604030504040204" pitchFamily="34" charset="-120"/>
                <a:ea typeface="微軟正黑體" panose="020B0604030504040204" pitchFamily="34" charset="-120"/>
              </a:rPr>
              <a:t>三聯式及二聯式發票範例說明</a:t>
            </a:r>
            <a:endPar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5285215" y="4581128"/>
            <a:ext cx="3600462" cy="1446550"/>
          </a:xfrm>
          <a:prstGeom prst="rect">
            <a:avLst/>
          </a:prstGeom>
          <a:solidFill>
            <a:schemeClr val="bg1"/>
          </a:solidFill>
        </p:spPr>
        <p:txBody>
          <a:bodyPr wrap="square" rtlCol="0">
            <a:spAutoFit/>
          </a:bodyPr>
          <a:lstStyle/>
          <a:p>
            <a:r>
              <a:rPr lang="zh-TW" altLang="en-US" sz="2200" b="1" dirty="0" smtClean="0">
                <a:solidFill>
                  <a:prstClr val="black"/>
                </a:solidFill>
                <a:latin typeface="微軟正黑體" panose="020B0604030504040204" pitchFamily="34" charset="-120"/>
                <a:ea typeface="微軟正黑體" panose="020B0604030504040204" pitchFamily="34" charset="-120"/>
              </a:rPr>
              <a:t>二聯式發票：</a:t>
            </a:r>
            <a:endParaRPr lang="en-US" altLang="zh-TW" sz="2200" b="1" dirty="0" smtClean="0">
              <a:solidFill>
                <a:prstClr val="black"/>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AutoNum type="circleNumWdWhitePlain"/>
            </a:pPr>
            <a:r>
              <a:rPr lang="zh-TW" altLang="en-US" sz="2200" dirty="0" smtClean="0">
                <a:solidFill>
                  <a:prstClr val="black"/>
                </a:solidFill>
                <a:latin typeface="微軟正黑體" panose="020B0604030504040204" pitchFamily="34" charset="-120"/>
                <a:ea typeface="微軟正黑體" panose="020B0604030504040204" pitchFamily="34" charset="-120"/>
              </a:rPr>
              <a:t>填寫抬頭（統編不用）</a:t>
            </a:r>
            <a:endParaRPr lang="en-US" altLang="zh-TW" sz="2200" dirty="0" smtClean="0">
              <a:solidFill>
                <a:prstClr val="black"/>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AutoNum type="circleNumWdWhitePlain"/>
            </a:pPr>
            <a:r>
              <a:rPr lang="zh-TW" altLang="en-US" sz="2200" dirty="0" smtClean="0">
                <a:solidFill>
                  <a:prstClr val="black"/>
                </a:solidFill>
                <a:latin typeface="微軟正黑體" panose="020B0604030504040204" pitchFamily="34" charset="-120"/>
                <a:ea typeface="微軟正黑體" panose="020B0604030504040204" pitchFamily="34" charset="-120"/>
              </a:rPr>
              <a:t>統一發票專用章</a:t>
            </a:r>
            <a:endParaRPr lang="en-US" altLang="zh-TW" sz="2200" dirty="0" smtClean="0">
              <a:solidFill>
                <a:prstClr val="black"/>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AutoNum type="circleNumWdWhitePlain"/>
            </a:pPr>
            <a:r>
              <a:rPr lang="zh-TW" altLang="en-US" sz="2200" dirty="0" smtClean="0">
                <a:solidFill>
                  <a:prstClr val="black"/>
                </a:solidFill>
                <a:latin typeface="微軟正黑體" panose="020B0604030504040204" pitchFamily="34" charset="-120"/>
                <a:ea typeface="微軟正黑體" panose="020B0604030504040204" pitchFamily="34" charset="-120"/>
              </a:rPr>
              <a:t>品名、單價、數量</a:t>
            </a:r>
            <a:endParaRPr lang="en-US" altLang="zh-TW" sz="2200" dirty="0" smtClean="0">
              <a:solidFill>
                <a:prstClr val="black"/>
              </a:solidFill>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5519900" y="1669976"/>
            <a:ext cx="3240484" cy="2123658"/>
          </a:xfrm>
          <a:prstGeom prst="rect">
            <a:avLst/>
          </a:prstGeom>
          <a:noFill/>
        </p:spPr>
        <p:txBody>
          <a:bodyPr wrap="square" rtlCol="0">
            <a:spAutoFit/>
          </a:bodyPr>
          <a:lstStyle/>
          <a:p>
            <a:r>
              <a:rPr lang="zh-TW" altLang="en-US" sz="2200" b="1" dirty="0" smtClean="0">
                <a:solidFill>
                  <a:prstClr val="black"/>
                </a:solidFill>
                <a:latin typeface="微軟正黑體" panose="020B0604030504040204" pitchFamily="34" charset="-120"/>
                <a:ea typeface="微軟正黑體" panose="020B0604030504040204" pitchFamily="34" charset="-120"/>
              </a:rPr>
              <a:t>三聯式發票：</a:t>
            </a:r>
            <a:endParaRPr lang="en-US" altLang="zh-TW" sz="2200" b="1" dirty="0" smtClean="0">
              <a:solidFill>
                <a:prstClr val="black"/>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AutoNum type="circleNumWdWhitePlain"/>
            </a:pPr>
            <a:r>
              <a:rPr lang="zh-TW" altLang="en-US" sz="2200" dirty="0" smtClean="0">
                <a:solidFill>
                  <a:srgbClr val="C00000"/>
                </a:solidFill>
                <a:latin typeface="微軟正黑體" panose="020B0604030504040204" pitchFamily="34" charset="-120"/>
                <a:ea typeface="微軟正黑體" panose="020B0604030504040204" pitchFamily="34" charset="-120"/>
              </a:rPr>
              <a:t>第二</a:t>
            </a:r>
            <a:r>
              <a:rPr lang="zh-TW" altLang="en-US" sz="2200" dirty="0">
                <a:solidFill>
                  <a:srgbClr val="C00000"/>
                </a:solidFill>
                <a:latin typeface="微軟正黑體" panose="020B0604030504040204" pitchFamily="34" charset="-120"/>
                <a:ea typeface="微軟正黑體" panose="020B0604030504040204" pitchFamily="34" charset="-120"/>
              </a:rPr>
              <a:t>聯及第三</a:t>
            </a:r>
            <a:r>
              <a:rPr lang="zh-TW" altLang="en-US" sz="2200" dirty="0" smtClean="0">
                <a:solidFill>
                  <a:srgbClr val="C00000"/>
                </a:solidFill>
                <a:latin typeface="微軟正黑體" panose="020B0604030504040204" pitchFamily="34" charset="-120"/>
                <a:ea typeface="微軟正黑體" panose="020B0604030504040204" pitchFamily="34" charset="-120"/>
              </a:rPr>
              <a:t>聯兩聯一起交回</a:t>
            </a:r>
            <a:endParaRPr lang="en-US" altLang="zh-TW" sz="2200" dirty="0" smtClean="0">
              <a:solidFill>
                <a:srgbClr val="C00000"/>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AutoNum type="circleNumWdWhitePlain"/>
            </a:pPr>
            <a:r>
              <a:rPr lang="zh-TW" altLang="en-US" sz="2200" dirty="0" smtClean="0">
                <a:solidFill>
                  <a:prstClr val="black"/>
                </a:solidFill>
                <a:latin typeface="微軟正黑體" panose="020B0604030504040204" pitchFamily="34" charset="-120"/>
                <a:ea typeface="微軟正黑體" panose="020B0604030504040204" pitchFamily="34" charset="-120"/>
              </a:rPr>
              <a:t>臺大抬頭</a:t>
            </a:r>
            <a:r>
              <a:rPr lang="zh-TW" altLang="en-US" sz="2200" dirty="0">
                <a:solidFill>
                  <a:prstClr val="black"/>
                </a:solidFill>
                <a:latin typeface="微軟正黑體" panose="020B0604030504040204" pitchFamily="34" charset="-120"/>
                <a:ea typeface="微軟正黑體" panose="020B0604030504040204" pitchFamily="34" charset="-120"/>
              </a:rPr>
              <a:t>、</a:t>
            </a:r>
            <a:r>
              <a:rPr lang="zh-TW" altLang="en-US" sz="2200" dirty="0" smtClean="0">
                <a:solidFill>
                  <a:prstClr val="black"/>
                </a:solidFill>
                <a:latin typeface="微軟正黑體" panose="020B0604030504040204" pitchFamily="34" charset="-120"/>
                <a:ea typeface="微軟正黑體" panose="020B0604030504040204" pitchFamily="34" charset="-120"/>
              </a:rPr>
              <a:t>統一編號</a:t>
            </a:r>
            <a:endParaRPr lang="en-US" altLang="zh-TW" sz="2200" dirty="0" smtClean="0">
              <a:solidFill>
                <a:prstClr val="black"/>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AutoNum type="circleNumWdWhitePlain"/>
            </a:pPr>
            <a:r>
              <a:rPr lang="zh-TW" altLang="en-US" sz="2200" dirty="0" smtClean="0">
                <a:solidFill>
                  <a:prstClr val="black"/>
                </a:solidFill>
                <a:latin typeface="微軟正黑體" panose="020B0604030504040204" pitchFamily="34" charset="-120"/>
                <a:ea typeface="微軟正黑體" panose="020B0604030504040204" pitchFamily="34" charset="-120"/>
              </a:rPr>
              <a:t>統一發票專用章</a:t>
            </a:r>
            <a:endParaRPr lang="en-US" altLang="zh-TW" sz="2200" dirty="0" smtClean="0">
              <a:solidFill>
                <a:prstClr val="black"/>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AutoNum type="circleNumWdWhitePlain"/>
            </a:pPr>
            <a:r>
              <a:rPr lang="zh-TW" altLang="en-US" sz="2200" dirty="0" smtClean="0">
                <a:solidFill>
                  <a:prstClr val="black"/>
                </a:solidFill>
                <a:latin typeface="微軟正黑體" panose="020B0604030504040204" pitchFamily="34" charset="-120"/>
                <a:ea typeface="微軟正黑體" panose="020B0604030504040204" pitchFamily="34" charset="-120"/>
              </a:rPr>
              <a:t>品名、單價、數量</a:t>
            </a:r>
            <a:endParaRPr lang="en-US" altLang="zh-TW" sz="2200" dirty="0">
              <a:solidFill>
                <a:prstClr val="black"/>
              </a:solidFill>
              <a:latin typeface="微軟正黑體" panose="020B0604030504040204" pitchFamily="34" charset="-120"/>
              <a:ea typeface="微軟正黑體" panose="020B0604030504040204" pitchFamily="34" charset="-120"/>
            </a:endParaRPr>
          </a:p>
        </p:txBody>
      </p:sp>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41" t="4816" r="3259" b="3036"/>
          <a:stretch/>
        </p:blipFill>
        <p:spPr bwMode="auto">
          <a:xfrm>
            <a:off x="395536" y="4244067"/>
            <a:ext cx="4353648" cy="2418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橢圓 3"/>
          <p:cNvSpPr/>
          <p:nvPr/>
        </p:nvSpPr>
        <p:spPr>
          <a:xfrm>
            <a:off x="3419872" y="1052736"/>
            <a:ext cx="7200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647564" y="1412776"/>
            <a:ext cx="219624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440702" y="868070"/>
            <a:ext cx="360040" cy="369332"/>
          </a:xfrm>
          <a:prstGeom prst="rect">
            <a:avLst/>
          </a:prstGeom>
          <a:noFill/>
        </p:spPr>
        <p:txBody>
          <a:bodyPr wrap="square" rtlCol="0">
            <a:spAutoFit/>
          </a:bodyPr>
          <a:lstStyle/>
          <a:p>
            <a:r>
              <a:rPr lang="en-US" altLang="zh-TW" b="1" dirty="0" smtClean="0">
                <a:solidFill>
                  <a:srgbClr val="FF0000"/>
                </a:solidFill>
              </a:rPr>
              <a:t>1.</a:t>
            </a:r>
            <a:endParaRPr lang="zh-TW" altLang="en-US" b="1" dirty="0">
              <a:solidFill>
                <a:srgbClr val="FF0000"/>
              </a:solidFill>
            </a:endParaRPr>
          </a:p>
        </p:txBody>
      </p:sp>
      <p:sp>
        <p:nvSpPr>
          <p:cNvPr id="7" name="文字方塊 6"/>
          <p:cNvSpPr txBox="1"/>
          <p:nvPr/>
        </p:nvSpPr>
        <p:spPr>
          <a:xfrm>
            <a:off x="349764" y="1486507"/>
            <a:ext cx="324036" cy="369332"/>
          </a:xfrm>
          <a:prstGeom prst="rect">
            <a:avLst/>
          </a:prstGeom>
          <a:noFill/>
        </p:spPr>
        <p:txBody>
          <a:bodyPr wrap="square" rtlCol="0">
            <a:spAutoFit/>
          </a:bodyPr>
          <a:lstStyle/>
          <a:p>
            <a:r>
              <a:rPr lang="en-US" altLang="zh-TW" b="1" dirty="0" smtClean="0">
                <a:solidFill>
                  <a:srgbClr val="FF0000"/>
                </a:solidFill>
              </a:rPr>
              <a:t>2.</a:t>
            </a:r>
            <a:endParaRPr lang="zh-TW" altLang="en-US" b="1" dirty="0">
              <a:solidFill>
                <a:srgbClr val="FF0000"/>
              </a:solidFill>
            </a:endParaRPr>
          </a:p>
        </p:txBody>
      </p:sp>
      <p:sp>
        <p:nvSpPr>
          <p:cNvPr id="8" name="文字方塊 7"/>
          <p:cNvSpPr txBox="1"/>
          <p:nvPr/>
        </p:nvSpPr>
        <p:spPr>
          <a:xfrm>
            <a:off x="5004048" y="2472264"/>
            <a:ext cx="360040" cy="380672"/>
          </a:xfrm>
          <a:prstGeom prst="rect">
            <a:avLst/>
          </a:prstGeom>
          <a:noFill/>
        </p:spPr>
        <p:txBody>
          <a:bodyPr wrap="square" rtlCol="0">
            <a:spAutoFit/>
          </a:bodyPr>
          <a:lstStyle/>
          <a:p>
            <a:r>
              <a:rPr lang="en-US" altLang="zh-TW" b="1" dirty="0" smtClean="0">
                <a:solidFill>
                  <a:srgbClr val="FF0000"/>
                </a:solidFill>
              </a:rPr>
              <a:t>3.</a:t>
            </a:r>
            <a:endParaRPr lang="zh-TW" altLang="en-US" b="1" dirty="0">
              <a:solidFill>
                <a:srgbClr val="FF0000"/>
              </a:solidFill>
            </a:endParaRPr>
          </a:p>
        </p:txBody>
      </p:sp>
      <p:sp>
        <p:nvSpPr>
          <p:cNvPr id="9" name="文字方塊 8"/>
          <p:cNvSpPr txBox="1"/>
          <p:nvPr/>
        </p:nvSpPr>
        <p:spPr>
          <a:xfrm>
            <a:off x="467544" y="2472264"/>
            <a:ext cx="360040" cy="380672"/>
          </a:xfrm>
          <a:prstGeom prst="rect">
            <a:avLst/>
          </a:prstGeom>
          <a:noFill/>
        </p:spPr>
        <p:txBody>
          <a:bodyPr wrap="square" rtlCol="0">
            <a:spAutoFit/>
          </a:bodyPr>
          <a:lstStyle/>
          <a:p>
            <a:r>
              <a:rPr lang="en-US" altLang="zh-TW" b="1" dirty="0" smtClean="0">
                <a:solidFill>
                  <a:srgbClr val="FF0000"/>
                </a:solidFill>
              </a:rPr>
              <a:t>4.</a:t>
            </a:r>
            <a:endParaRPr lang="zh-TW" altLang="en-US" b="1" dirty="0">
              <a:solidFill>
                <a:srgbClr val="FF0000"/>
              </a:solidFill>
            </a:endParaRPr>
          </a:p>
        </p:txBody>
      </p:sp>
      <p:sp>
        <p:nvSpPr>
          <p:cNvPr id="17" name="橢圓 16"/>
          <p:cNvSpPr/>
          <p:nvPr/>
        </p:nvSpPr>
        <p:spPr>
          <a:xfrm>
            <a:off x="3175502" y="4149080"/>
            <a:ext cx="7200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21986" y="4437112"/>
            <a:ext cx="1673750" cy="324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p:cNvSpPr txBox="1"/>
          <p:nvPr/>
        </p:nvSpPr>
        <p:spPr>
          <a:xfrm>
            <a:off x="411978" y="4072154"/>
            <a:ext cx="360040" cy="369332"/>
          </a:xfrm>
          <a:prstGeom prst="rect">
            <a:avLst/>
          </a:prstGeom>
          <a:noFill/>
        </p:spPr>
        <p:txBody>
          <a:bodyPr wrap="square" rtlCol="0">
            <a:spAutoFit/>
          </a:bodyPr>
          <a:lstStyle/>
          <a:p>
            <a:r>
              <a:rPr lang="en-US" altLang="zh-TW" b="1" dirty="0" smtClean="0">
                <a:solidFill>
                  <a:srgbClr val="FF0000"/>
                </a:solidFill>
              </a:rPr>
              <a:t>1.</a:t>
            </a:r>
            <a:endParaRPr lang="zh-TW" altLang="en-US" b="1" dirty="0">
              <a:solidFill>
                <a:srgbClr val="FF0000"/>
              </a:solidFill>
            </a:endParaRPr>
          </a:p>
        </p:txBody>
      </p:sp>
      <p:sp>
        <p:nvSpPr>
          <p:cNvPr id="22" name="文字方塊 21"/>
          <p:cNvSpPr txBox="1"/>
          <p:nvPr/>
        </p:nvSpPr>
        <p:spPr>
          <a:xfrm>
            <a:off x="4425148" y="5649323"/>
            <a:ext cx="324036" cy="369332"/>
          </a:xfrm>
          <a:prstGeom prst="rect">
            <a:avLst/>
          </a:prstGeom>
          <a:noFill/>
        </p:spPr>
        <p:txBody>
          <a:bodyPr wrap="square" rtlCol="0">
            <a:spAutoFit/>
          </a:bodyPr>
          <a:lstStyle/>
          <a:p>
            <a:r>
              <a:rPr lang="en-US" altLang="zh-TW" b="1" dirty="0" smtClean="0">
                <a:solidFill>
                  <a:srgbClr val="FF0000"/>
                </a:solidFill>
              </a:rPr>
              <a:t>2.</a:t>
            </a:r>
            <a:endParaRPr lang="zh-TW" altLang="en-US" b="1" dirty="0">
              <a:solidFill>
                <a:srgbClr val="FF0000"/>
              </a:solidFill>
            </a:endParaRPr>
          </a:p>
        </p:txBody>
      </p:sp>
      <p:sp>
        <p:nvSpPr>
          <p:cNvPr id="23" name="文字方塊 22"/>
          <p:cNvSpPr txBox="1"/>
          <p:nvPr/>
        </p:nvSpPr>
        <p:spPr>
          <a:xfrm>
            <a:off x="1087996" y="5296399"/>
            <a:ext cx="360040" cy="380672"/>
          </a:xfrm>
          <a:prstGeom prst="rect">
            <a:avLst/>
          </a:prstGeom>
          <a:noFill/>
        </p:spPr>
        <p:txBody>
          <a:bodyPr wrap="square" rtlCol="0">
            <a:spAutoFit/>
          </a:bodyPr>
          <a:lstStyle/>
          <a:p>
            <a:r>
              <a:rPr lang="en-US" altLang="zh-TW" b="1" dirty="0" smtClean="0">
                <a:solidFill>
                  <a:srgbClr val="FF0000"/>
                </a:solidFill>
              </a:rPr>
              <a:t>3.</a:t>
            </a:r>
            <a:endParaRPr lang="zh-TW" altLang="en-US" b="1" dirty="0">
              <a:solidFill>
                <a:srgbClr val="FF0000"/>
              </a:solidFill>
            </a:endParaRPr>
          </a:p>
        </p:txBody>
      </p:sp>
    </p:spTree>
    <p:extLst>
      <p:ext uri="{BB962C8B-B14F-4D97-AF65-F5344CB8AC3E}">
        <p14:creationId xmlns:p14="http://schemas.microsoft.com/office/powerpoint/2010/main" val="20472725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45" t="17291" r="58179" b="4144"/>
          <a:stretch/>
        </p:blipFill>
        <p:spPr bwMode="auto">
          <a:xfrm>
            <a:off x="1547664" y="1484784"/>
            <a:ext cx="1966443" cy="500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文字方塊 16"/>
          <p:cNvSpPr txBox="1"/>
          <p:nvPr/>
        </p:nvSpPr>
        <p:spPr>
          <a:xfrm>
            <a:off x="4139952" y="2804075"/>
            <a:ext cx="3556994" cy="1938992"/>
          </a:xfrm>
          <a:prstGeom prst="rect">
            <a:avLst/>
          </a:prstGeom>
          <a:noFill/>
        </p:spPr>
        <p:txBody>
          <a:bodyPr wrap="square" rtlCol="0">
            <a:spAutoFit/>
          </a:bodyPr>
          <a:lstStyle/>
          <a:p>
            <a:r>
              <a:rPr lang="zh-TW" altLang="en-US" sz="2400" b="1" dirty="0" smtClean="0">
                <a:solidFill>
                  <a:prstClr val="black"/>
                </a:solidFill>
                <a:latin typeface="微軟正黑體" panose="020B0604030504040204" pitchFamily="34" charset="-120"/>
                <a:ea typeface="微軟正黑體" panose="020B0604030504040204" pitchFamily="34" charset="-120"/>
              </a:rPr>
              <a:t>收銀機發票：</a:t>
            </a:r>
            <a:endParaRPr lang="en-US" altLang="zh-TW" sz="2400" b="1" dirty="0" smtClean="0">
              <a:solidFill>
                <a:prstClr val="black"/>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AutoNum type="circleNumWdWhitePlain"/>
            </a:pPr>
            <a:r>
              <a:rPr lang="zh-TW" altLang="en-US" sz="2400" dirty="0" smtClean="0">
                <a:solidFill>
                  <a:prstClr val="black"/>
                </a:solidFill>
                <a:latin typeface="微軟正黑體" panose="020B0604030504040204" pitchFamily="34" charset="-120"/>
                <a:ea typeface="微軟正黑體" panose="020B0604030504040204" pitchFamily="34" charset="-120"/>
              </a:rPr>
              <a:t>買方處打臺大統編</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AutoNum type="circleNumWdWhitePlain"/>
            </a:pPr>
            <a:r>
              <a:rPr lang="zh-TW" altLang="en-US" sz="2400" dirty="0" smtClean="0">
                <a:solidFill>
                  <a:prstClr val="black"/>
                </a:solidFill>
                <a:latin typeface="微軟正黑體" panose="020B0604030504040204" pitchFamily="34" charset="-120"/>
                <a:ea typeface="微軟正黑體" panose="020B0604030504040204" pitchFamily="34" charset="-120"/>
              </a:rPr>
              <a:t>可辨識之商品名稱、單價、數量</a:t>
            </a:r>
            <a:r>
              <a:rPr lang="en-US" altLang="zh-TW" sz="2400" dirty="0" smtClean="0">
                <a:solidFill>
                  <a:prstClr val="black"/>
                </a:solidFill>
                <a:latin typeface="微軟正黑體" panose="020B0604030504040204" pitchFamily="34" charset="-120"/>
                <a:ea typeface="微軟正黑體" panose="020B0604030504040204" pitchFamily="34" charset="-120"/>
              </a:rPr>
              <a:t/>
            </a:r>
            <a:br>
              <a:rPr lang="en-US" altLang="zh-TW" sz="2400" dirty="0" smtClean="0">
                <a:solidFill>
                  <a:prstClr val="black"/>
                </a:solidFill>
                <a:latin typeface="微軟正黑體" panose="020B0604030504040204" pitchFamily="34" charset="-120"/>
                <a:ea typeface="微軟正黑體" panose="020B0604030504040204" pitchFamily="34" charset="-120"/>
              </a:rPr>
            </a:br>
            <a:r>
              <a:rPr lang="zh-TW" altLang="en-US" sz="2400" dirty="0" smtClean="0">
                <a:solidFill>
                  <a:prstClr val="black"/>
                </a:solidFill>
                <a:latin typeface="微軟正黑體" panose="020B0604030504040204" pitchFamily="34" charset="-120"/>
                <a:ea typeface="微軟正黑體" panose="020B0604030504040204" pitchFamily="34" charset="-120"/>
              </a:rPr>
              <a:t>（商品代號不行）</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p:txBody>
      </p:sp>
      <p:sp>
        <p:nvSpPr>
          <p:cNvPr id="16" name="標題 1"/>
          <p:cNvSpPr txBox="1">
            <a:spLocks/>
          </p:cNvSpPr>
          <p:nvPr/>
        </p:nvSpPr>
        <p:spPr>
          <a:xfrm>
            <a:off x="457200" y="490662"/>
            <a:ext cx="82296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3600" dirty="0" smtClean="0">
                <a:solidFill>
                  <a:schemeClr val="accent6">
                    <a:lumMod val="20000"/>
                    <a:lumOff val="80000"/>
                  </a:schemeClr>
                </a:solidFill>
                <a:latin typeface="微軟正黑體" panose="020B0604030504040204" pitchFamily="34" charset="-120"/>
                <a:ea typeface="微軟正黑體" panose="020B0604030504040204" pitchFamily="34" charset="-120"/>
              </a:rPr>
              <a:t>收銀機發票說明</a:t>
            </a:r>
            <a:endPar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2530885" y="2636912"/>
            <a:ext cx="816979"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665427" y="4581128"/>
            <a:ext cx="1610429"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2290621" y="2555612"/>
            <a:ext cx="360040" cy="369332"/>
          </a:xfrm>
          <a:prstGeom prst="rect">
            <a:avLst/>
          </a:prstGeom>
          <a:noFill/>
        </p:spPr>
        <p:txBody>
          <a:bodyPr wrap="square" rtlCol="0">
            <a:spAutoFit/>
          </a:bodyPr>
          <a:lstStyle/>
          <a:p>
            <a:r>
              <a:rPr lang="en-US" altLang="zh-TW" b="1" dirty="0" smtClean="0">
                <a:solidFill>
                  <a:srgbClr val="FF0000"/>
                </a:solidFill>
              </a:rPr>
              <a:t>1.</a:t>
            </a:r>
            <a:endParaRPr lang="zh-TW" altLang="en-US" b="1" dirty="0">
              <a:solidFill>
                <a:srgbClr val="FF0000"/>
              </a:solidFill>
            </a:endParaRPr>
          </a:p>
        </p:txBody>
      </p:sp>
      <p:sp>
        <p:nvSpPr>
          <p:cNvPr id="21" name="文字方塊 20"/>
          <p:cNvSpPr txBox="1"/>
          <p:nvPr/>
        </p:nvSpPr>
        <p:spPr>
          <a:xfrm>
            <a:off x="2634045" y="4679848"/>
            <a:ext cx="324036" cy="369332"/>
          </a:xfrm>
          <a:prstGeom prst="rect">
            <a:avLst/>
          </a:prstGeom>
          <a:noFill/>
        </p:spPr>
        <p:txBody>
          <a:bodyPr wrap="square" rtlCol="0">
            <a:spAutoFit/>
          </a:bodyPr>
          <a:lstStyle/>
          <a:p>
            <a:r>
              <a:rPr lang="en-US" altLang="zh-TW" b="1" dirty="0" smtClean="0">
                <a:solidFill>
                  <a:srgbClr val="FF0000"/>
                </a:solidFill>
              </a:rPr>
              <a:t>2.</a:t>
            </a:r>
            <a:endParaRPr lang="zh-TW" altLang="en-US" b="1" dirty="0">
              <a:solidFill>
                <a:srgbClr val="FF0000"/>
              </a:solidFill>
            </a:endParaRPr>
          </a:p>
        </p:txBody>
      </p:sp>
    </p:spTree>
    <p:extLst>
      <p:ext uri="{BB962C8B-B14F-4D97-AF65-F5344CB8AC3E}">
        <p14:creationId xmlns:p14="http://schemas.microsoft.com/office/powerpoint/2010/main" val="1007721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5724128" y="2621242"/>
            <a:ext cx="2818656" cy="3477875"/>
          </a:xfrm>
          <a:prstGeom prst="rect">
            <a:avLst/>
          </a:prstGeom>
          <a:noFill/>
        </p:spPr>
        <p:txBody>
          <a:bodyPr wrap="square" rtlCol="0">
            <a:spAutoFit/>
          </a:bodyPr>
          <a:lstStyle/>
          <a:p>
            <a:r>
              <a:rPr lang="zh-TW" altLang="en-US" sz="2000" b="1" dirty="0" smtClean="0">
                <a:solidFill>
                  <a:prstClr val="black"/>
                </a:solidFill>
                <a:latin typeface="微軟正黑體" panose="020B0604030504040204" pitchFamily="34" charset="-120"/>
                <a:ea typeface="微軟正黑體" panose="020B0604030504040204" pitchFamily="34" charset="-120"/>
              </a:rPr>
              <a:t>收據：</a:t>
            </a:r>
            <a:endParaRPr lang="en-US" altLang="zh-TW" sz="2000" b="1" dirty="0" smtClean="0">
              <a:solidFill>
                <a:prstClr val="black"/>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000" dirty="0" smtClean="0">
                <a:solidFill>
                  <a:prstClr val="black"/>
                </a:solidFill>
                <a:latin typeface="微軟正黑體" panose="020B0604030504040204" pitchFamily="34" charset="-120"/>
                <a:ea typeface="微軟正黑體" panose="020B0604030504040204" pitchFamily="34" charset="-120"/>
              </a:rPr>
              <a:t>必須為「收據」。</a:t>
            </a:r>
            <a:r>
              <a:rPr lang="en-US" altLang="zh-TW" sz="2000" dirty="0" smtClean="0">
                <a:solidFill>
                  <a:prstClr val="black"/>
                </a:solidFill>
                <a:latin typeface="微軟正黑體" panose="020B0604030504040204" pitchFamily="34" charset="-120"/>
                <a:ea typeface="微軟正黑體" panose="020B0604030504040204" pitchFamily="34" charset="-120"/>
              </a:rPr>
              <a:t/>
            </a:r>
            <a:br>
              <a:rPr lang="en-US" altLang="zh-TW" sz="2000" dirty="0" smtClean="0">
                <a:solidFill>
                  <a:prstClr val="black"/>
                </a:solidFill>
                <a:latin typeface="微軟正黑體" panose="020B0604030504040204" pitchFamily="34" charset="-120"/>
                <a:ea typeface="微軟正黑體" panose="020B0604030504040204" pitchFamily="34" charset="-120"/>
              </a:rPr>
            </a:br>
            <a:r>
              <a:rPr lang="zh-TW" altLang="en-US" sz="2000" dirty="0" smtClean="0">
                <a:solidFill>
                  <a:srgbClr val="002060"/>
                </a:solidFill>
                <a:latin typeface="微軟正黑體" panose="020B0604030504040204" pitchFamily="34" charset="-120"/>
                <a:ea typeface="微軟正黑體" panose="020B0604030504040204" pitchFamily="34" charset="-120"/>
              </a:rPr>
              <a:t>不可用估價單</a:t>
            </a:r>
            <a:r>
              <a:rPr lang="zh-TW" altLang="en-US" sz="2000" dirty="0">
                <a:solidFill>
                  <a:srgbClr val="002060"/>
                </a:solidFill>
                <a:latin typeface="微軟正黑體" panose="020B0604030504040204" pitchFamily="34" charset="-120"/>
                <a:ea typeface="微軟正黑體" panose="020B0604030504040204" pitchFamily="34" charset="-120"/>
              </a:rPr>
              <a:t>、購買明細。</a:t>
            </a:r>
            <a:endParaRPr lang="en-US" altLang="zh-TW" sz="2000" dirty="0">
              <a:solidFill>
                <a:srgbClr val="002060"/>
              </a:solidFill>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000" dirty="0" smtClean="0">
                <a:solidFill>
                  <a:prstClr val="black"/>
                </a:solidFill>
                <a:latin typeface="微軟正黑體" panose="020B0604030504040204" pitchFamily="34" charset="-120"/>
                <a:ea typeface="微軟正黑體" panose="020B0604030504040204" pitchFamily="34" charset="-120"/>
              </a:rPr>
              <a:t>應有：</a:t>
            </a:r>
            <a:endParaRPr lang="en-US" altLang="zh-TW" sz="2000" dirty="0" smtClean="0">
              <a:solidFill>
                <a:prstClr val="black"/>
              </a:solidFill>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ü"/>
            </a:pPr>
            <a:r>
              <a:rPr lang="zh-TW" altLang="en-US" sz="2000" dirty="0" smtClean="0">
                <a:solidFill>
                  <a:prstClr val="black"/>
                </a:solidFill>
                <a:latin typeface="微軟正黑體" panose="020B0604030504040204" pitchFamily="34" charset="-120"/>
                <a:ea typeface="微軟正黑體" panose="020B0604030504040204" pitchFamily="34" charset="-120"/>
              </a:rPr>
              <a:t>收據專用章</a:t>
            </a:r>
            <a:r>
              <a:rPr lang="en-US" altLang="zh-TW" sz="2000" dirty="0" smtClean="0">
                <a:solidFill>
                  <a:prstClr val="black"/>
                </a:solidFill>
                <a:latin typeface="微軟正黑體" panose="020B0604030504040204" pitchFamily="34" charset="-120"/>
                <a:ea typeface="微軟正黑體" panose="020B0604030504040204" pitchFamily="34" charset="-120"/>
              </a:rPr>
              <a:t/>
            </a:r>
            <a:br>
              <a:rPr lang="en-US" altLang="zh-TW" sz="2000" dirty="0" smtClean="0">
                <a:solidFill>
                  <a:prstClr val="black"/>
                </a:solidFill>
                <a:latin typeface="微軟正黑體" panose="020B0604030504040204" pitchFamily="34" charset="-120"/>
                <a:ea typeface="微軟正黑體" panose="020B0604030504040204" pitchFamily="34" charset="-120"/>
              </a:rPr>
            </a:br>
            <a:r>
              <a:rPr lang="zh-TW" altLang="en-US" sz="2000" dirty="0" smtClean="0">
                <a:solidFill>
                  <a:srgbClr val="002060"/>
                </a:solidFill>
                <a:latin typeface="微軟正黑體" panose="020B0604030504040204" pitchFamily="34" charset="-120"/>
                <a:ea typeface="微軟正黑體" panose="020B0604030504040204" pitchFamily="34" charset="-120"/>
              </a:rPr>
              <a:t>廠商</a:t>
            </a:r>
            <a:r>
              <a:rPr lang="zh-TW" altLang="en-US" sz="2000" dirty="0">
                <a:solidFill>
                  <a:srgbClr val="002060"/>
                </a:solidFill>
                <a:latin typeface="微軟正黑體" panose="020B0604030504040204" pitchFamily="34" charset="-120"/>
                <a:ea typeface="微軟正黑體" panose="020B0604030504040204" pitchFamily="34" charset="-120"/>
              </a:rPr>
              <a:t>行號名稱、</a:t>
            </a:r>
            <a:r>
              <a:rPr lang="zh-TW" altLang="en-US" sz="2000" dirty="0" smtClean="0">
                <a:solidFill>
                  <a:srgbClr val="002060"/>
                </a:solidFill>
                <a:latin typeface="微軟正黑體" panose="020B0604030504040204" pitchFamily="34" charset="-120"/>
                <a:ea typeface="微軟正黑體" panose="020B0604030504040204" pitchFamily="34" charset="-120"/>
              </a:rPr>
              <a:t>統編及地址</a:t>
            </a:r>
            <a:endParaRPr lang="en-US" altLang="zh-TW" sz="2000" dirty="0" smtClean="0">
              <a:solidFill>
                <a:srgbClr val="002060"/>
              </a:solidFill>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ü"/>
            </a:pPr>
            <a:r>
              <a:rPr lang="zh-TW" altLang="en-US" sz="2000" dirty="0" smtClean="0">
                <a:solidFill>
                  <a:prstClr val="black"/>
                </a:solidFill>
                <a:latin typeface="微軟正黑體" panose="020B0604030504040204" pitchFamily="34" charset="-120"/>
                <a:ea typeface="微軟正黑體" panose="020B0604030504040204" pitchFamily="34" charset="-120"/>
              </a:rPr>
              <a:t>負責人私章</a:t>
            </a:r>
            <a:endParaRPr lang="en-US" altLang="zh-TW" sz="2000" dirty="0" smtClean="0">
              <a:solidFill>
                <a:prstClr val="black"/>
              </a:solidFill>
              <a:latin typeface="微軟正黑體" panose="020B0604030504040204" pitchFamily="34" charset="-120"/>
              <a:ea typeface="微軟正黑體" panose="020B0604030504040204" pitchFamily="34" charset="-120"/>
            </a:endParaRPr>
          </a:p>
          <a:p>
            <a:pPr marL="800100" lvl="1" indent="-342900">
              <a:buFont typeface="Wingdings" panose="05000000000000000000" pitchFamily="2" charset="2"/>
              <a:buChar char="ü"/>
            </a:pPr>
            <a:r>
              <a:rPr lang="zh-TW" altLang="en-US" sz="2000" dirty="0" smtClean="0">
                <a:solidFill>
                  <a:prstClr val="black"/>
                </a:solidFill>
                <a:latin typeface="微軟正黑體" panose="020B0604030504040204" pitchFamily="34" charset="-120"/>
                <a:ea typeface="微軟正黑體" panose="020B0604030504040204" pitchFamily="34" charset="-120"/>
              </a:rPr>
              <a:t>品名、單價、數量</a:t>
            </a:r>
            <a:endParaRPr lang="en-US" altLang="zh-TW" sz="2000" dirty="0" smtClean="0">
              <a:solidFill>
                <a:prstClr val="black"/>
              </a:solidFill>
              <a:latin typeface="微軟正黑體" panose="020B0604030504040204" pitchFamily="34" charset="-120"/>
              <a:ea typeface="微軟正黑體" panose="020B0604030504040204" pitchFamily="34" charset="-120"/>
            </a:endParaRPr>
          </a:p>
        </p:txBody>
      </p:sp>
      <p:sp>
        <p:nvSpPr>
          <p:cNvPr id="16" name="標題 1"/>
          <p:cNvSpPr txBox="1">
            <a:spLocks/>
          </p:cNvSpPr>
          <p:nvPr/>
        </p:nvSpPr>
        <p:spPr>
          <a:xfrm>
            <a:off x="457200" y="490662"/>
            <a:ext cx="8229600" cy="70609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TW" altLang="en-US" sz="3600" dirty="0" smtClean="0">
                <a:solidFill>
                  <a:schemeClr val="accent6">
                    <a:lumMod val="20000"/>
                    <a:lumOff val="80000"/>
                  </a:schemeClr>
                </a:solidFill>
                <a:latin typeface="微軟正黑體" panose="020B0604030504040204" pitchFamily="34" charset="-120"/>
                <a:ea typeface="微軟正黑體" panose="020B0604030504040204" pitchFamily="34" charset="-120"/>
              </a:rPr>
              <a:t>收據範例說明</a:t>
            </a:r>
            <a:endPar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pic>
        <p:nvPicPr>
          <p:cNvPr id="3074" name="Picture 2" descr="I:\收據素材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43" y="2492896"/>
            <a:ext cx="5145873" cy="373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6856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lum bright="10000" contrast="10000"/>
          </a:blip>
          <a:srcRect t="3627"/>
          <a:stretch/>
        </p:blipFill>
        <p:spPr bwMode="auto">
          <a:xfrm rot="16200000">
            <a:off x="1241706" y="815339"/>
            <a:ext cx="2880319" cy="4507242"/>
          </a:xfrm>
          <a:prstGeom prst="rect">
            <a:avLst/>
          </a:prstGeom>
          <a:noFill/>
          <a:ln w="9525">
            <a:noFill/>
            <a:miter lim="800000"/>
            <a:headEnd/>
            <a:tailEnd/>
          </a:ln>
          <a:effectLst/>
        </p:spPr>
      </p:pic>
      <p:sp>
        <p:nvSpPr>
          <p:cNvPr id="8" name="矩形 7"/>
          <p:cNvSpPr/>
          <p:nvPr/>
        </p:nvSpPr>
        <p:spPr>
          <a:xfrm>
            <a:off x="3004947" y="2924944"/>
            <a:ext cx="1711068" cy="86409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7" name="標題 6"/>
          <p:cNvSpPr>
            <a:spLocks noGrp="1"/>
          </p:cNvSpPr>
          <p:nvPr>
            <p:ph type="title"/>
          </p:nvPr>
        </p:nvSpPr>
        <p:spPr/>
        <p:txBody>
          <a:bodyPr>
            <a:normAutofit/>
          </a:bodyPr>
          <a:lstStyle/>
          <a:p>
            <a:r>
              <a:rPr lang="zh-TW" altLang="en-US" sz="3600" dirty="0" smtClean="0">
                <a:solidFill>
                  <a:schemeClr val="accent6">
                    <a:lumMod val="20000"/>
                    <a:lumOff val="80000"/>
                  </a:schemeClr>
                </a:solidFill>
                <a:latin typeface="微軟正黑體" panose="020B0604030504040204" pitchFamily="34" charset="-120"/>
                <a:ea typeface="微軟正黑體" panose="020B0604030504040204" pitchFamily="34" charset="-120"/>
              </a:rPr>
              <a:t>這樣行嗎？</a:t>
            </a:r>
            <a:endPar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endParaRP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871" t="19385" r="53162" b="9094"/>
          <a:stretch/>
        </p:blipFill>
        <p:spPr bwMode="auto">
          <a:xfrm rot="5400000">
            <a:off x="5371163" y="3192524"/>
            <a:ext cx="2664296" cy="397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矩形 10"/>
          <p:cNvSpPr/>
          <p:nvPr/>
        </p:nvSpPr>
        <p:spPr>
          <a:xfrm>
            <a:off x="4499992" y="4725144"/>
            <a:ext cx="1368152" cy="6137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prstClr val="white"/>
              </a:solidFill>
            </a:endParaRPr>
          </a:p>
        </p:txBody>
      </p:sp>
      <p:sp>
        <p:nvSpPr>
          <p:cNvPr id="2" name="矩形圖說文字 1"/>
          <p:cNvSpPr/>
          <p:nvPr/>
        </p:nvSpPr>
        <p:spPr>
          <a:xfrm>
            <a:off x="5076056" y="2098575"/>
            <a:ext cx="1767824" cy="970385"/>
          </a:xfrm>
          <a:prstGeom prst="wedgeRectCallout">
            <a:avLst>
              <a:gd name="adj1" fmla="val -66954"/>
              <a:gd name="adj2" fmla="val 8267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dirty="0" smtClean="0">
                <a:latin typeface="微軟正黑體" panose="020B0604030504040204" pitchFamily="34" charset="-120"/>
                <a:ea typeface="微軟正黑體" panose="020B0604030504040204" pitchFamily="34" charset="-120"/>
              </a:rPr>
              <a:t>非店家統編章</a:t>
            </a:r>
            <a:endParaRPr lang="zh-TW" altLang="en-US" dirty="0">
              <a:latin typeface="微軟正黑體" panose="020B0604030504040204" pitchFamily="34" charset="-120"/>
              <a:ea typeface="微軟正黑體" panose="020B0604030504040204" pitchFamily="34" charset="-120"/>
            </a:endParaRPr>
          </a:p>
        </p:txBody>
      </p:sp>
      <p:sp>
        <p:nvSpPr>
          <p:cNvPr id="3" name="矩形圖說文字 2"/>
          <p:cNvSpPr/>
          <p:nvPr/>
        </p:nvSpPr>
        <p:spPr>
          <a:xfrm>
            <a:off x="827584" y="5338935"/>
            <a:ext cx="3312368" cy="970385"/>
          </a:xfrm>
          <a:prstGeom prst="wedgeRectCallout">
            <a:avLst>
              <a:gd name="adj1" fmla="val 58322"/>
              <a:gd name="adj2" fmla="val -83582"/>
            </a:avLst>
          </a:prstGeom>
        </p:spPr>
        <p:style>
          <a:lnRef idx="1">
            <a:schemeClr val="accent5"/>
          </a:lnRef>
          <a:fillRef idx="2">
            <a:schemeClr val="accent5"/>
          </a:fillRef>
          <a:effectRef idx="1">
            <a:schemeClr val="accent5"/>
          </a:effectRef>
          <a:fontRef idx="minor">
            <a:schemeClr val="dk1"/>
          </a:fontRef>
        </p:style>
        <p:txBody>
          <a:bodyPr rtlCol="0" anchor="ctr"/>
          <a:lstStyle/>
          <a:p>
            <a:r>
              <a:rPr lang="zh-TW" altLang="en-US" dirty="0" smtClean="0">
                <a:latin typeface="微軟正黑體" panose="020B0604030504040204" pitchFamily="34" charset="-120"/>
                <a:ea typeface="微軟正黑體" panose="020B0604030504040204" pitchFamily="34" charset="-120"/>
              </a:rPr>
              <a:t>需補充說明影印品項。例：課程講義、海報等。</a:t>
            </a:r>
            <a:endParaRPr lang="en-US" altLang="zh-TW" dirty="0" smtClean="0">
              <a:latin typeface="微軟正黑體" panose="020B0604030504040204" pitchFamily="34" charset="-120"/>
              <a:ea typeface="微軟正黑體" panose="020B0604030504040204" pitchFamily="34" charset="-120"/>
            </a:endParaRPr>
          </a:p>
          <a:p>
            <a:r>
              <a:rPr lang="zh-TW" altLang="en-US" dirty="0" smtClean="0">
                <a:latin typeface="微軟正黑體" panose="020B0604030504040204" pitchFamily="34" charset="-120"/>
                <a:ea typeface="微軟正黑體" panose="020B0604030504040204" pitchFamily="34" charset="-120"/>
              </a:rPr>
              <a:t>並於</a:t>
            </a:r>
            <a:r>
              <a:rPr lang="zh-TW" altLang="en-US" dirty="0">
                <a:latin typeface="微軟正黑體" panose="020B0604030504040204" pitchFamily="34" charset="-120"/>
                <a:ea typeface="微軟正黑體" panose="020B0604030504040204" pitchFamily="34" charset="-120"/>
              </a:rPr>
              <a:t>空白</a:t>
            </a:r>
            <a:r>
              <a:rPr lang="zh-TW" altLang="en-US" dirty="0" smtClean="0">
                <a:latin typeface="微軟正黑體" panose="020B0604030504040204" pitchFamily="34" charset="-120"/>
                <a:ea typeface="微軟正黑體" panose="020B0604030504040204" pitchFamily="34" charset="-120"/>
              </a:rPr>
              <a:t>處加註課號並簽名。</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9817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 grpId="0"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81444" y="771520"/>
            <a:ext cx="8784976" cy="5424562"/>
          </a:xfrm>
          <a:prstGeom prst="rect">
            <a:avLst/>
          </a:prstGeom>
          <a:noFill/>
        </p:spPr>
        <p:txBody>
          <a:bodyPr wrap="square" rtlCol="0">
            <a:spAutoFit/>
          </a:bodyPr>
          <a:lstStyle/>
          <a:p>
            <a:pPr>
              <a:lnSpc>
                <a:spcPct val="200000"/>
              </a:lnSpc>
            </a:pP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b="1" dirty="0">
                <a:solidFill>
                  <a:schemeClr val="accent6">
                    <a:lumMod val="75000"/>
                  </a:schemeClr>
                </a:solidFill>
                <a:latin typeface="微軟正黑體" panose="020B0604030504040204" pitchFamily="34" charset="-120"/>
                <a:ea typeface="微軟正黑體" panose="020B0604030504040204" pitchFamily="34" charset="-120"/>
              </a:rPr>
              <a:t>上課第一</a:t>
            </a: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週</a:t>
            </a: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b="1" dirty="0" smtClean="0">
                <a:solidFill>
                  <a:schemeClr val="accent1">
                    <a:lumMod val="75000"/>
                  </a:schemeClr>
                </a:solidFill>
                <a:latin typeface="微軟正黑體" panose="020B0604030504040204" pitchFamily="34" charset="-120"/>
                <a:ea typeface="微軟正黑體" panose="020B0604030504040204" pitchFamily="34" charset="-120"/>
              </a:rPr>
              <a:t>討論課</a:t>
            </a:r>
            <a:r>
              <a:rPr lang="zh-TW" altLang="en-US" b="1" dirty="0" smtClean="0">
                <a:solidFill>
                  <a:srgbClr val="7030A0"/>
                </a:solidFill>
                <a:latin typeface="微軟正黑體" panose="020B0604030504040204" pitchFamily="34" charset="-120"/>
                <a:ea typeface="微軟正黑體" panose="020B0604030504040204" pitchFamily="34" charset="-120"/>
              </a:rPr>
              <a:t> </a:t>
            </a:r>
            <a:r>
              <a:rPr lang="en-US" altLang="zh-TW" b="1" dirty="0" smtClean="0">
                <a:solidFill>
                  <a:srgbClr val="7030A0"/>
                </a:solidFill>
                <a:latin typeface="微軟正黑體" panose="020B0604030504040204" pitchFamily="34" charset="-120"/>
                <a:ea typeface="微軟正黑體" panose="020B0604030504040204" pitchFamily="34" charset="-120"/>
              </a:rPr>
              <a:t>TA</a:t>
            </a:r>
            <a:r>
              <a:rPr lang="zh-TW" altLang="en-US" b="1" dirty="0" smtClean="0">
                <a:solidFill>
                  <a:srgbClr val="7030A0"/>
                </a:solidFill>
                <a:latin typeface="微軟正黑體" panose="020B0604030504040204" pitchFamily="34" charset="-120"/>
                <a:ea typeface="微軟正黑體" panose="020B0604030504040204" pitchFamily="34" charset="-120"/>
              </a:rPr>
              <a:t> 回報分組名單</a:t>
            </a:r>
            <a:r>
              <a:rPr lang="en-US" altLang="zh-TW" b="1" dirty="0" smtClean="0">
                <a:solidFill>
                  <a:srgbClr val="0000FF"/>
                </a:solidFill>
                <a:latin typeface="微軟正黑體" panose="020B0604030504040204" pitchFamily="34" charset="-120"/>
                <a:ea typeface="微軟正黑體" panose="020B0604030504040204" pitchFamily="34" charset="-120"/>
              </a:rPr>
              <a:t>(email</a:t>
            </a:r>
            <a:r>
              <a:rPr lang="zh-TW" altLang="en-US" b="1" dirty="0" smtClean="0">
                <a:solidFill>
                  <a:srgbClr val="0000FF"/>
                </a:solidFill>
                <a:latin typeface="微軟正黑體" panose="020B0604030504040204" pitchFamily="34" charset="-120"/>
                <a:ea typeface="微軟正黑體" panose="020B0604030504040204" pitchFamily="34" charset="-120"/>
              </a:rPr>
              <a:t>至 </a:t>
            </a:r>
            <a:r>
              <a:rPr lang="en-US" altLang="zh-TW" b="1" dirty="0" smtClean="0">
                <a:solidFill>
                  <a:srgbClr val="0000FF"/>
                </a:solidFill>
                <a:latin typeface="微軟正黑體" panose="020B0604030504040204" pitchFamily="34" charset="-120"/>
                <a:ea typeface="微軟正黑體" panose="020B0604030504040204" pitchFamily="34" charset="-120"/>
              </a:rPr>
              <a:t>n2summerntu@gmail.com</a:t>
            </a:r>
            <a:r>
              <a:rPr lang="zh-TW" altLang="en-US" b="1" dirty="0" smtClean="0">
                <a:solidFill>
                  <a:srgbClr val="0000FF"/>
                </a:solidFill>
                <a:latin typeface="微軟正黑體" panose="020B0604030504040204" pitchFamily="34" charset="-120"/>
                <a:ea typeface="微軟正黑體" panose="020B0604030504040204" pitchFamily="34" charset="-120"/>
              </a:rPr>
              <a:t> </a:t>
            </a:r>
            <a:r>
              <a:rPr lang="en-US" altLang="zh-TW" b="1" dirty="0" smtClean="0">
                <a:solidFill>
                  <a:srgbClr val="0000FF"/>
                </a:solidFill>
                <a:latin typeface="微軟正黑體" panose="020B0604030504040204" pitchFamily="34" charset="-120"/>
                <a:ea typeface="微軟正黑體" panose="020B0604030504040204" pitchFamily="34" charset="-120"/>
              </a:rPr>
              <a:t>)</a:t>
            </a:r>
          </a:p>
          <a:p>
            <a:pPr>
              <a:lnSpc>
                <a:spcPct val="200000"/>
              </a:lnSpc>
            </a:pP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b="1" dirty="0">
                <a:solidFill>
                  <a:schemeClr val="accent6">
                    <a:lumMod val="75000"/>
                  </a:schemeClr>
                </a:solidFill>
                <a:latin typeface="微軟正黑體" panose="020B0604030504040204" pitchFamily="34" charset="-120"/>
                <a:ea typeface="微軟正黑體" panose="020B0604030504040204" pitchFamily="34" charset="-120"/>
              </a:rPr>
              <a:t>課程</a:t>
            </a: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進行時</a:t>
            </a: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b="1" dirty="0" smtClean="0">
                <a:solidFill>
                  <a:srgbClr val="7030A0"/>
                </a:solidFill>
                <a:latin typeface="微軟正黑體" panose="020B0604030504040204" pitchFamily="34" charset="-120"/>
                <a:ea typeface="微軟正黑體" panose="020B0604030504040204" pitchFamily="34" charset="-120"/>
              </a:rPr>
              <a:t>協助</a:t>
            </a:r>
            <a:r>
              <a:rPr lang="zh-TW" altLang="en-US" b="1" dirty="0">
                <a:solidFill>
                  <a:srgbClr val="7030A0"/>
                </a:solidFill>
                <a:latin typeface="微軟正黑體" panose="020B0604030504040204" pitchFamily="34" charset="-120"/>
                <a:ea typeface="微軟正黑體" panose="020B0604030504040204" pitchFamily="34" charset="-120"/>
              </a:rPr>
              <a:t>教師</a:t>
            </a:r>
            <a:r>
              <a:rPr lang="zh-TW" altLang="en-US" b="1" dirty="0" smtClean="0">
                <a:solidFill>
                  <a:srgbClr val="7030A0"/>
                </a:solidFill>
                <a:latin typeface="微軟正黑體" panose="020B0604030504040204" pitchFamily="34" charset="-120"/>
                <a:ea typeface="微軟正黑體" panose="020B0604030504040204" pitchFamily="34" charset="-120"/>
              </a:rPr>
              <a:t>課程進行、課程結束前宣傳夏季學院活動</a:t>
            </a:r>
            <a:r>
              <a:rPr lang="en-US" altLang="zh-TW" b="1" dirty="0" smtClean="0">
                <a:solidFill>
                  <a:srgbClr val="7030A0"/>
                </a:solidFill>
                <a:latin typeface="微軟正黑體" panose="020B0604030504040204" pitchFamily="34" charset="-120"/>
                <a:ea typeface="微軟正黑體" panose="020B0604030504040204" pitchFamily="34" charset="-120"/>
              </a:rPr>
              <a:t>(</a:t>
            </a:r>
            <a:r>
              <a:rPr lang="zh-TW" altLang="en-US" b="1" dirty="0" smtClean="0">
                <a:solidFill>
                  <a:srgbClr val="7030A0"/>
                </a:solidFill>
                <a:latin typeface="微軟正黑體" panose="020B0604030504040204" pitchFamily="34" charset="-120"/>
                <a:ea typeface="微軟正黑體" panose="020B0604030504040204" pitchFamily="34" charset="-120"/>
              </a:rPr>
              <a:t>徵文比賽、微電影提案</a:t>
            </a:r>
            <a:r>
              <a:rPr lang="en-US" altLang="zh-TW" b="1" dirty="0" smtClean="0">
                <a:solidFill>
                  <a:srgbClr val="7030A0"/>
                </a:solidFill>
                <a:latin typeface="微軟正黑體" panose="020B0604030504040204" pitchFamily="34" charset="-120"/>
                <a:ea typeface="微軟正黑體" panose="020B0604030504040204" pitchFamily="34" charset="-120"/>
              </a:rPr>
              <a:t>)</a:t>
            </a:r>
            <a:r>
              <a:rPr lang="zh-TW" altLang="en-US" b="1" dirty="0">
                <a:solidFill>
                  <a:srgbClr val="7030A0"/>
                </a:solidFill>
                <a:latin typeface="微軟正黑體" panose="020B0604030504040204" pitchFamily="34" charset="-120"/>
                <a:ea typeface="微軟正黑體" panose="020B0604030504040204" pitchFamily="34" charset="-120"/>
              </a:rPr>
              <a:t>並</a:t>
            </a:r>
            <a:r>
              <a:rPr lang="zh-TW" altLang="en-US" b="1" dirty="0" smtClean="0">
                <a:solidFill>
                  <a:srgbClr val="7030A0"/>
                </a:solidFill>
                <a:latin typeface="微軟正黑體" panose="020B0604030504040204" pitchFamily="34" charset="-120"/>
                <a:ea typeface="微軟正黑體" panose="020B0604030504040204" pitchFamily="34" charset="-120"/>
              </a:rPr>
              <a:t>提醒同學線上填寫評鑑</a:t>
            </a:r>
            <a:endParaRPr lang="en-US" altLang="zh-TW" b="1" dirty="0" smtClean="0">
              <a:solidFill>
                <a:srgbClr val="7030A0"/>
              </a:solidFill>
              <a:latin typeface="微軟正黑體" panose="020B0604030504040204" pitchFamily="34" charset="-120"/>
              <a:ea typeface="微軟正黑體" panose="020B0604030504040204" pitchFamily="34" charset="-120"/>
            </a:endParaRPr>
          </a:p>
          <a:p>
            <a:pPr>
              <a:lnSpc>
                <a:spcPct val="200000"/>
              </a:lnSpc>
            </a:pP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課程結束後</a:t>
            </a: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1~2</a:t>
            </a: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週</a:t>
            </a: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a:t>
            </a:r>
          </a:p>
          <a:p>
            <a:pPr marL="285750" indent="-285750">
              <a:lnSpc>
                <a:spcPct val="150000"/>
              </a:lnSpc>
              <a:buFont typeface="Wingdings" panose="05000000000000000000" pitchFamily="2" charset="2"/>
              <a:buChar char="u"/>
            </a:pPr>
            <a:r>
              <a:rPr lang="zh-TW" altLang="en-US" b="1" dirty="0" smtClean="0">
                <a:solidFill>
                  <a:srgbClr val="7030A0"/>
                </a:solidFill>
                <a:latin typeface="微軟正黑體" panose="020B0604030504040204" pitchFamily="34" charset="-120"/>
                <a:ea typeface="微軟正黑體" panose="020B0604030504040204" pitchFamily="34" charset="-120"/>
              </a:rPr>
              <a:t>完成</a:t>
            </a:r>
            <a:r>
              <a:rPr lang="zh-TW" altLang="en-US" b="1" dirty="0">
                <a:solidFill>
                  <a:srgbClr val="7030A0"/>
                </a:solidFill>
                <a:latin typeface="微軟正黑體" panose="020B0604030504040204" pitchFamily="34" charset="-120"/>
                <a:ea typeface="微軟正黑體" panose="020B0604030504040204" pitchFamily="34" charset="-120"/>
              </a:rPr>
              <a:t>成績評核、成績冊簽章後送夏季學院備</a:t>
            </a:r>
            <a:r>
              <a:rPr lang="zh-TW" altLang="en-US" b="1" dirty="0" smtClean="0">
                <a:solidFill>
                  <a:srgbClr val="7030A0"/>
                </a:solidFill>
                <a:latin typeface="微軟正黑體" panose="020B0604030504040204" pitchFamily="34" charset="-120"/>
                <a:ea typeface="微軟正黑體" panose="020B0604030504040204" pitchFamily="34" charset="-120"/>
              </a:rPr>
              <a:t>存</a:t>
            </a:r>
            <a:endParaRPr lang="en-US" altLang="zh-TW" b="1" dirty="0">
              <a:solidFill>
                <a:srgbClr val="7030A0"/>
              </a:solidFill>
              <a:latin typeface="微軟正黑體" panose="020B0604030504040204" pitchFamily="34" charset="-120"/>
              <a:ea typeface="微軟正黑體" panose="020B0604030504040204" pitchFamily="34" charset="-120"/>
            </a:endParaRPr>
          </a:p>
          <a:p>
            <a:pPr marL="285750" indent="-285750">
              <a:lnSpc>
                <a:spcPct val="150000"/>
              </a:lnSpc>
              <a:buFont typeface="Wingdings" panose="05000000000000000000" pitchFamily="2" charset="2"/>
              <a:buChar char="u"/>
            </a:pPr>
            <a:r>
              <a:rPr lang="zh-TW" altLang="en-US" b="1" dirty="0" smtClean="0">
                <a:solidFill>
                  <a:srgbClr val="7030A0"/>
                </a:solidFill>
                <a:latin typeface="微軟正黑體" panose="020B0604030504040204" pitchFamily="34" charset="-120"/>
                <a:ea typeface="微軟正黑體" panose="020B0604030504040204" pitchFamily="34" charset="-120"/>
              </a:rPr>
              <a:t>繳交報告</a:t>
            </a:r>
            <a:r>
              <a:rPr lang="zh-TW" altLang="en-US" b="1" dirty="0">
                <a:solidFill>
                  <a:srgbClr val="7030A0"/>
                </a:solidFill>
                <a:latin typeface="微軟正黑體" panose="020B0604030504040204" pitchFamily="34" charset="-120"/>
                <a:ea typeface="微軟正黑體" panose="020B0604030504040204" pitchFamily="34" charset="-120"/>
              </a:rPr>
              <a:t>：</a:t>
            </a:r>
            <a:r>
              <a:rPr lang="zh-TW" altLang="en-US" b="1" dirty="0" smtClean="0">
                <a:solidFill>
                  <a:srgbClr val="7030A0"/>
                </a:solidFill>
                <a:latin typeface="微軟正黑體" panose="020B0604030504040204" pitchFamily="34" charset="-120"/>
                <a:ea typeface="微軟正黑體" panose="020B0604030504040204" pitchFamily="34" charset="-120"/>
              </a:rPr>
              <a:t>教師</a:t>
            </a:r>
            <a:r>
              <a:rPr lang="en-US" altLang="zh-TW" b="1" dirty="0" smtClean="0">
                <a:solidFill>
                  <a:srgbClr val="7030A0"/>
                </a:solidFill>
                <a:latin typeface="微軟正黑體" panose="020B0604030504040204" pitchFamily="34" charset="-120"/>
                <a:ea typeface="微軟正黑體" panose="020B0604030504040204" pitchFamily="34" charset="-120"/>
              </a:rPr>
              <a:t>-</a:t>
            </a:r>
            <a:r>
              <a:rPr lang="zh-TW" altLang="en-US" b="1" dirty="0" smtClean="0">
                <a:solidFill>
                  <a:srgbClr val="7030A0"/>
                </a:solidFill>
                <a:latin typeface="微軟正黑體" panose="020B0604030504040204" pitchFamily="34" charset="-120"/>
                <a:ea typeface="微軟正黑體" panose="020B0604030504040204" pitchFamily="34" charset="-120"/>
              </a:rPr>
              <a:t>課程</a:t>
            </a:r>
            <a:r>
              <a:rPr lang="zh-TW" altLang="en-US" b="1" dirty="0">
                <a:solidFill>
                  <a:srgbClr val="7030A0"/>
                </a:solidFill>
                <a:latin typeface="微軟正黑體" panose="020B0604030504040204" pitchFamily="34" charset="-120"/>
                <a:ea typeface="微軟正黑體" panose="020B0604030504040204" pitchFamily="34" charset="-120"/>
              </a:rPr>
              <a:t>成果</a:t>
            </a:r>
            <a:r>
              <a:rPr lang="zh-TW" altLang="en-US" b="1" dirty="0" smtClean="0">
                <a:solidFill>
                  <a:srgbClr val="7030A0"/>
                </a:solidFill>
                <a:latin typeface="微軟正黑體" panose="020B0604030504040204" pitchFamily="34" charset="-120"/>
                <a:ea typeface="微軟正黑體" panose="020B0604030504040204" pitchFamily="34" charset="-120"/>
              </a:rPr>
              <a:t>報告、</a:t>
            </a:r>
            <a:r>
              <a:rPr lang="en-US" altLang="zh-TW" b="1" dirty="0" smtClean="0">
                <a:solidFill>
                  <a:srgbClr val="7030A0"/>
                </a:solidFill>
                <a:latin typeface="微軟正黑體" panose="020B0604030504040204" pitchFamily="34" charset="-120"/>
                <a:ea typeface="微軟正黑體" panose="020B0604030504040204" pitchFamily="34" charset="-120"/>
              </a:rPr>
              <a:t>TA-</a:t>
            </a:r>
            <a:r>
              <a:rPr lang="zh-TW" altLang="en-US" b="1" dirty="0" smtClean="0">
                <a:solidFill>
                  <a:srgbClr val="7030A0"/>
                </a:solidFill>
                <a:latin typeface="微軟正黑體" panose="020B0604030504040204" pitchFamily="34" charset="-120"/>
                <a:ea typeface="微軟正黑體" panose="020B0604030504040204" pitchFamily="34" charset="-120"/>
              </a:rPr>
              <a:t>心得報告</a:t>
            </a:r>
            <a:endParaRPr lang="en-US" altLang="zh-TW" sz="800" b="1" dirty="0" smtClean="0">
              <a:solidFill>
                <a:srgbClr val="0000FF"/>
              </a:solidFill>
              <a:latin typeface="微軟正黑體" panose="020B0604030504040204" pitchFamily="34" charset="-120"/>
              <a:ea typeface="微軟正黑體" panose="020B0604030504040204" pitchFamily="34" charset="-120"/>
            </a:endParaRPr>
          </a:p>
          <a:p>
            <a:pPr>
              <a:lnSpc>
                <a:spcPct val="150000"/>
              </a:lnSpc>
            </a:pP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a:t>
            </a:r>
            <a:r>
              <a:rPr lang="zh-TW" altLang="en-US" b="1" dirty="0" smtClean="0">
                <a:solidFill>
                  <a:schemeClr val="accent6">
                    <a:lumMod val="75000"/>
                  </a:schemeClr>
                </a:solidFill>
                <a:latin typeface="微軟正黑體" panose="020B0604030504040204" pitchFamily="34" charset="-120"/>
                <a:ea typeface="微軟正黑體" panose="020B0604030504040204" pitchFamily="34" charset="-120"/>
              </a:rPr>
              <a:t>課程結束後一個月內交件報帳</a:t>
            </a:r>
            <a:r>
              <a:rPr lang="en-US" altLang="zh-TW" b="1" dirty="0" smtClean="0">
                <a:solidFill>
                  <a:schemeClr val="accent6">
                    <a:lumMod val="75000"/>
                  </a:schemeClr>
                </a:solidFill>
                <a:latin typeface="微軟正黑體" panose="020B0604030504040204" pitchFamily="34" charset="-120"/>
                <a:ea typeface="微軟正黑體" panose="020B0604030504040204" pitchFamily="34" charset="-120"/>
              </a:rPr>
              <a:t>】</a:t>
            </a:r>
          </a:p>
          <a:p>
            <a:pPr marL="285750" indent="-285750">
              <a:lnSpc>
                <a:spcPct val="150000"/>
              </a:lnSpc>
              <a:buFont typeface="Wingdings" panose="05000000000000000000" pitchFamily="2" charset="2"/>
              <a:buChar char="ü"/>
            </a:pPr>
            <a:r>
              <a:rPr lang="zh-TW" altLang="en-US" b="1" dirty="0" smtClean="0">
                <a:solidFill>
                  <a:srgbClr val="7030A0"/>
                </a:solidFill>
                <a:latin typeface="微軟正黑體" panose="020B0604030504040204" pitchFamily="34" charset="-120"/>
                <a:ea typeface="微軟正黑體" panose="020B0604030504040204" pitchFamily="34" charset="-120"/>
              </a:rPr>
              <a:t>確認可使用的經費項目</a:t>
            </a:r>
            <a:r>
              <a:rPr lang="zh-TW" altLang="en-US" b="1" dirty="0">
                <a:solidFill>
                  <a:srgbClr val="7030A0"/>
                </a:solidFill>
                <a:latin typeface="微軟正黑體" panose="020B0604030504040204" pitchFamily="34" charset="-120"/>
                <a:ea typeface="微軟正黑體" panose="020B0604030504040204" pitchFamily="34" charset="-120"/>
              </a:rPr>
              <a:t>及</a:t>
            </a:r>
            <a:r>
              <a:rPr lang="zh-TW" altLang="en-US" b="1" dirty="0" smtClean="0">
                <a:solidFill>
                  <a:srgbClr val="7030A0"/>
                </a:solidFill>
                <a:latin typeface="微軟正黑體" panose="020B0604030504040204" pitchFamily="34" charset="-120"/>
                <a:ea typeface="微軟正黑體" panose="020B0604030504040204" pitchFamily="34" charset="-120"/>
              </a:rPr>
              <a:t>金額</a:t>
            </a:r>
            <a:endParaRPr lang="en-US" altLang="zh-TW" b="1" dirty="0">
              <a:solidFill>
                <a:schemeClr val="accent6">
                  <a:lumMod val="75000"/>
                </a:schemeClr>
              </a:solidFill>
              <a:latin typeface="微軟正黑體" panose="020B0604030504040204" pitchFamily="34" charset="-120"/>
              <a:ea typeface="微軟正黑體" panose="020B0604030504040204" pitchFamily="34" charset="-120"/>
            </a:endParaRPr>
          </a:p>
          <a:p>
            <a:pPr marL="285750" indent="-285750">
              <a:lnSpc>
                <a:spcPct val="150000"/>
              </a:lnSpc>
              <a:buFont typeface="Wingdings" panose="05000000000000000000" pitchFamily="2" charset="2"/>
              <a:buChar char="ü"/>
            </a:pPr>
            <a:r>
              <a:rPr lang="zh-TW" altLang="en-US" b="1" dirty="0" smtClean="0">
                <a:solidFill>
                  <a:srgbClr val="7030A0"/>
                </a:solidFill>
                <a:latin typeface="微軟正黑體" panose="020B0604030504040204" pitchFamily="34" charset="-120"/>
                <a:ea typeface="微軟正黑體" panose="020B0604030504040204" pitchFamily="34" charset="-120"/>
              </a:rPr>
              <a:t>收集憑證及匯款資料   </a:t>
            </a:r>
            <a:endParaRPr lang="en-US" altLang="zh-TW" b="1" dirty="0" smtClean="0">
              <a:solidFill>
                <a:srgbClr val="7030A0"/>
              </a:solidFill>
              <a:latin typeface="微軟正黑體" panose="020B0604030504040204" pitchFamily="34" charset="-120"/>
              <a:ea typeface="微軟正黑體" panose="020B0604030504040204" pitchFamily="34" charset="-120"/>
            </a:endParaRPr>
          </a:p>
          <a:p>
            <a:pPr marL="285750" indent="-285750">
              <a:lnSpc>
                <a:spcPct val="150000"/>
              </a:lnSpc>
              <a:buFont typeface="Wingdings" panose="05000000000000000000" pitchFamily="2" charset="2"/>
              <a:buChar char="ü"/>
            </a:pPr>
            <a:r>
              <a:rPr lang="zh-TW" altLang="en-US" b="1" dirty="0" smtClean="0">
                <a:solidFill>
                  <a:srgbClr val="7030A0"/>
                </a:solidFill>
                <a:latin typeface="微軟正黑體" panose="020B0604030504040204" pitchFamily="34" charset="-120"/>
                <a:ea typeface="微軟正黑體" panose="020B0604030504040204" pitchFamily="34" charset="-120"/>
              </a:rPr>
              <a:t>檢查抬頭、統編、簽名、匯款</a:t>
            </a:r>
            <a:r>
              <a:rPr lang="zh-TW" altLang="en-US" b="1" dirty="0">
                <a:solidFill>
                  <a:srgbClr val="7030A0"/>
                </a:solidFill>
                <a:latin typeface="微軟正黑體" panose="020B0604030504040204" pitchFamily="34" charset="-120"/>
                <a:ea typeface="微軟正黑體" panose="020B0604030504040204" pitchFamily="34" charset="-120"/>
              </a:rPr>
              <a:t>帳號</a:t>
            </a:r>
            <a:r>
              <a:rPr lang="zh-TW" altLang="en-US" b="1" dirty="0" smtClean="0">
                <a:solidFill>
                  <a:srgbClr val="7030A0"/>
                </a:solidFill>
                <a:latin typeface="微軟正黑體" panose="020B0604030504040204" pitchFamily="34" charset="-120"/>
                <a:ea typeface="微軟正黑體" panose="020B0604030504040204" pitchFamily="34" charset="-120"/>
              </a:rPr>
              <a:t>等資料、填寫核銷單據清單並請老師簽名</a:t>
            </a:r>
            <a:r>
              <a:rPr lang="zh-TW" altLang="en-US" b="1" dirty="0" smtClean="0">
                <a:solidFill>
                  <a:srgbClr val="0000FF"/>
                </a:solidFill>
                <a:latin typeface="微軟正黑體" panose="020B0604030504040204" pitchFamily="34" charset="-120"/>
                <a:ea typeface="微軟正黑體" panose="020B0604030504040204" pitchFamily="34" charset="-120"/>
              </a:rPr>
              <a:t>  </a:t>
            </a:r>
            <a:endParaRPr lang="en-US" altLang="zh-TW" b="1" dirty="0" smtClean="0">
              <a:solidFill>
                <a:srgbClr val="0000FF"/>
              </a:solidFill>
              <a:latin typeface="微軟正黑體" panose="020B0604030504040204" pitchFamily="34" charset="-120"/>
              <a:ea typeface="微軟正黑體" panose="020B0604030504040204" pitchFamily="34" charset="-120"/>
            </a:endParaRPr>
          </a:p>
          <a:p>
            <a:pPr marL="285750" indent="-285750">
              <a:lnSpc>
                <a:spcPct val="150000"/>
              </a:lnSpc>
              <a:buFont typeface="Wingdings" panose="05000000000000000000" pitchFamily="2" charset="2"/>
              <a:buChar char="ü"/>
            </a:pPr>
            <a:r>
              <a:rPr lang="zh-TW" altLang="en-US" b="1" dirty="0" smtClean="0">
                <a:solidFill>
                  <a:srgbClr val="7030A0"/>
                </a:solidFill>
                <a:latin typeface="微軟正黑體" panose="020B0604030504040204" pitchFamily="34" charset="-120"/>
                <a:ea typeface="微軟正黑體" panose="020B0604030504040204" pitchFamily="34" charset="-120"/>
              </a:rPr>
              <a:t>將</a:t>
            </a:r>
            <a:r>
              <a:rPr lang="zh-TW" altLang="en-US" b="1" dirty="0" smtClean="0">
                <a:solidFill>
                  <a:srgbClr val="0000FF"/>
                </a:solidFill>
                <a:latin typeface="微軟正黑體" panose="020B0604030504040204" pitchFamily="34" charset="-120"/>
                <a:ea typeface="微軟正黑體" panose="020B0604030504040204" pitchFamily="34" charset="-120"/>
              </a:rPr>
              <a:t>核銷單據清單及發票收據領據 </a:t>
            </a:r>
            <a:r>
              <a:rPr lang="zh-TW" altLang="en-US" b="1" dirty="0" smtClean="0">
                <a:solidFill>
                  <a:srgbClr val="7030A0"/>
                </a:solidFill>
                <a:latin typeface="微軟正黑體" panose="020B0604030504040204" pitchFamily="34" charset="-120"/>
                <a:ea typeface="微軟正黑體" panose="020B0604030504040204" pitchFamily="34" charset="-120"/>
              </a:rPr>
              <a:t>送</a:t>
            </a:r>
            <a:r>
              <a:rPr lang="en-US" altLang="zh-TW" b="1" dirty="0" smtClean="0">
                <a:solidFill>
                  <a:srgbClr val="7030A0"/>
                </a:solidFill>
                <a:latin typeface="微軟正黑體" panose="020B0604030504040204" pitchFamily="34" charset="-120"/>
                <a:ea typeface="微軟正黑體" panose="020B0604030504040204" pitchFamily="34" charset="-120"/>
              </a:rPr>
              <a:t>/</a:t>
            </a:r>
            <a:r>
              <a:rPr lang="zh-TW" altLang="en-US" b="1" dirty="0" smtClean="0">
                <a:solidFill>
                  <a:srgbClr val="7030A0"/>
                </a:solidFill>
                <a:latin typeface="微軟正黑體" panose="020B0604030504040204" pitchFamily="34" charset="-120"/>
                <a:ea typeface="微軟正黑體" panose="020B0604030504040204" pitchFamily="34" charset="-120"/>
              </a:rPr>
              <a:t>掛號寄至夏季學</a:t>
            </a:r>
            <a:r>
              <a:rPr lang="zh-TW" altLang="en-US" b="1" dirty="0">
                <a:solidFill>
                  <a:srgbClr val="7030A0"/>
                </a:solidFill>
                <a:latin typeface="微軟正黑體" panose="020B0604030504040204" pitchFamily="34" charset="-120"/>
                <a:ea typeface="微軟正黑體" panose="020B0604030504040204" pitchFamily="34" charset="-120"/>
              </a:rPr>
              <a:t>院</a:t>
            </a:r>
            <a:r>
              <a:rPr lang="zh-TW" altLang="en-US" b="1" dirty="0" smtClean="0">
                <a:solidFill>
                  <a:srgbClr val="7030A0"/>
                </a:solidFill>
                <a:latin typeface="微軟正黑體" panose="020B0604030504040204" pitchFamily="34" charset="-120"/>
                <a:ea typeface="微軟正黑體" panose="020B0604030504040204" pitchFamily="34" charset="-120"/>
              </a:rPr>
              <a:t>辦公室</a:t>
            </a:r>
            <a:endParaRPr lang="en-US" altLang="zh-TW" b="1" dirty="0" smtClean="0">
              <a:solidFill>
                <a:srgbClr val="7030A0"/>
              </a:solidFill>
              <a:latin typeface="微軟正黑體" panose="020B0604030504040204" pitchFamily="34" charset="-120"/>
              <a:ea typeface="微軟正黑體" panose="020B0604030504040204" pitchFamily="34" charset="-120"/>
            </a:endParaRPr>
          </a:p>
          <a:p>
            <a:pPr>
              <a:lnSpc>
                <a:spcPct val="150000"/>
              </a:lnSpc>
            </a:pPr>
            <a:endParaRPr lang="en-US" altLang="zh-TW" sz="900" b="1" dirty="0" smtClean="0">
              <a:solidFill>
                <a:srgbClr val="7030A0"/>
              </a:solidFill>
              <a:latin typeface="微軟正黑體" panose="020B0604030504040204" pitchFamily="34" charset="-120"/>
              <a:ea typeface="微軟正黑體" panose="020B0604030504040204" pitchFamily="34" charset="-120"/>
            </a:endParaRPr>
          </a:p>
        </p:txBody>
      </p:sp>
      <p:sp>
        <p:nvSpPr>
          <p:cNvPr id="3" name="矩形 2"/>
          <p:cNvSpPr/>
          <p:nvPr/>
        </p:nvSpPr>
        <p:spPr>
          <a:xfrm>
            <a:off x="1824767" y="319753"/>
            <a:ext cx="5688632" cy="646331"/>
          </a:xfrm>
          <a:prstGeom prst="rect">
            <a:avLst/>
          </a:prstGeom>
        </p:spPr>
        <p:txBody>
          <a:bodyPr wrap="square">
            <a:spAutoFit/>
          </a:bodyPr>
          <a:lstStyle/>
          <a:p>
            <a:pPr algn="ctr">
              <a:spcBef>
                <a:spcPct val="0"/>
              </a:spcBef>
              <a:defRPr/>
            </a:pPr>
            <a:r>
              <a:rPr lang="zh-TW" altLang="en-US" sz="3600" dirty="0">
                <a:solidFill>
                  <a:schemeClr val="accent6">
                    <a:lumMod val="20000"/>
                    <a:lumOff val="80000"/>
                  </a:schemeClr>
                </a:solidFill>
                <a:latin typeface="微軟正黑體" panose="020B0604030504040204" pitchFamily="34" charset="-120"/>
                <a:ea typeface="微軟正黑體" panose="020B0604030504040204" pitchFamily="34" charset="-120"/>
                <a:cs typeface="+mj-cs"/>
              </a:rPr>
              <a:t>總結小提醒</a:t>
            </a:r>
          </a:p>
        </p:txBody>
      </p:sp>
      <p:sp>
        <p:nvSpPr>
          <p:cNvPr id="4" name="圓角矩形 3"/>
          <p:cNvSpPr/>
          <p:nvPr/>
        </p:nvSpPr>
        <p:spPr>
          <a:xfrm>
            <a:off x="996675" y="6021288"/>
            <a:ext cx="7344816" cy="72008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zh-TW" altLang="en-US" b="1" dirty="0">
                <a:solidFill>
                  <a:schemeClr val="tx1"/>
                </a:solidFill>
                <a:latin typeface="微軟正黑體" panose="020B0604030504040204" pitchFamily="34" charset="-120"/>
                <a:ea typeface="微軟正黑體" panose="020B0604030504040204" pitchFamily="34" charset="-120"/>
              </a:rPr>
              <a:t>地址：</a:t>
            </a:r>
            <a:r>
              <a:rPr lang="en-US" altLang="zh-TW" b="1" dirty="0">
                <a:solidFill>
                  <a:schemeClr val="tx1"/>
                </a:solidFill>
                <a:latin typeface="微軟正黑體" panose="020B0604030504040204" pitchFamily="34" charset="-120"/>
                <a:ea typeface="微軟正黑體" panose="020B0604030504040204" pitchFamily="34" charset="-120"/>
              </a:rPr>
              <a:t>10617 </a:t>
            </a:r>
            <a:r>
              <a:rPr lang="zh-TW" altLang="en-US" b="1" dirty="0">
                <a:solidFill>
                  <a:schemeClr val="tx1"/>
                </a:solidFill>
                <a:latin typeface="微軟正黑體" panose="020B0604030504040204" pitchFamily="34" charset="-120"/>
                <a:ea typeface="微軟正黑體" panose="020B0604030504040204" pitchFamily="34" charset="-120"/>
              </a:rPr>
              <a:t>臺北市羅斯福路四段</a:t>
            </a:r>
            <a:r>
              <a:rPr lang="en-US" altLang="zh-TW" b="1" dirty="0">
                <a:solidFill>
                  <a:schemeClr val="tx1"/>
                </a:solidFill>
                <a:latin typeface="微軟正黑體" panose="020B0604030504040204" pitchFamily="34" charset="-120"/>
                <a:ea typeface="微軟正黑體" panose="020B0604030504040204" pitchFamily="34" charset="-120"/>
              </a:rPr>
              <a:t>1</a:t>
            </a:r>
            <a:r>
              <a:rPr lang="zh-TW" altLang="en-US" b="1" dirty="0" smtClean="0">
                <a:solidFill>
                  <a:schemeClr val="tx1"/>
                </a:solidFill>
                <a:latin typeface="微軟正黑體" panose="020B0604030504040204" pitchFamily="34" charset="-120"/>
                <a:ea typeface="微軟正黑體" panose="020B0604030504040204" pitchFamily="34" charset="-120"/>
              </a:rPr>
              <a:t>號 國立臺灣大學 博</a:t>
            </a:r>
            <a:r>
              <a:rPr lang="zh-TW" altLang="en-US" b="1" dirty="0">
                <a:solidFill>
                  <a:schemeClr val="tx1"/>
                </a:solidFill>
                <a:latin typeface="微軟正黑體" panose="020B0604030504040204" pitchFamily="34" charset="-120"/>
                <a:ea typeface="微軟正黑體" panose="020B0604030504040204" pitchFamily="34" charset="-120"/>
              </a:rPr>
              <a:t>雅教學館五樓  </a:t>
            </a:r>
            <a:endParaRPr lang="en-US" altLang="zh-TW" b="1" dirty="0">
              <a:solidFill>
                <a:schemeClr val="tx1"/>
              </a:solidFill>
              <a:latin typeface="微軟正黑體" panose="020B0604030504040204" pitchFamily="34" charset="-120"/>
              <a:ea typeface="微軟正黑體" panose="020B0604030504040204" pitchFamily="34" charset="-120"/>
            </a:endParaRPr>
          </a:p>
          <a:p>
            <a:r>
              <a:rPr lang="zh-TW" altLang="en-US" b="1" dirty="0">
                <a:solidFill>
                  <a:schemeClr val="tx1"/>
                </a:solidFill>
                <a:latin typeface="微軟正黑體" panose="020B0604030504040204" pitchFamily="34" charset="-120"/>
                <a:ea typeface="微軟正黑體" panose="020B0604030504040204" pitchFamily="34" charset="-120"/>
              </a:rPr>
              <a:t>教學發展中心 </a:t>
            </a:r>
            <a:r>
              <a:rPr lang="zh-TW" altLang="en-US" b="1" dirty="0" smtClean="0">
                <a:solidFill>
                  <a:schemeClr val="tx1"/>
                </a:solidFill>
                <a:latin typeface="微軟正黑體" panose="020B0604030504040204" pitchFamily="34" charset="-120"/>
                <a:ea typeface="微軟正黑體" panose="020B0604030504040204" pitchFamily="34" charset="-120"/>
              </a:rPr>
              <a:t>夏季學院 收</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358055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05526" y="2347157"/>
            <a:ext cx="8532948" cy="1754326"/>
          </a:xfrm>
          <a:prstGeom prst="rect">
            <a:avLst/>
          </a:prstGeom>
        </p:spPr>
        <p:txBody>
          <a:bodyPr wrap="square">
            <a:spAutoFit/>
          </a:bodyPr>
          <a:lstStyle/>
          <a:p>
            <a:pPr algn="ctr">
              <a:defRPr/>
            </a:pPr>
            <a:r>
              <a:rPr lang="zh-TW" altLang="en-US" sz="5400"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教學助理資料填寫</a:t>
            </a:r>
            <a:endParaRPr lang="en-US" altLang="zh-TW" sz="5400"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a:defRPr/>
            </a:pPr>
            <a:r>
              <a:rPr lang="zh-TW" altLang="en-US" sz="5400"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及其他注意事項</a:t>
            </a:r>
          </a:p>
        </p:txBody>
      </p:sp>
      <p:sp>
        <p:nvSpPr>
          <p:cNvPr id="5" name="Sous-titre 2"/>
          <p:cNvSpPr txBox="1">
            <a:spLocks/>
          </p:cNvSpPr>
          <p:nvPr/>
        </p:nvSpPr>
        <p:spPr bwMode="auto">
          <a:xfrm>
            <a:off x="1403648" y="5732463"/>
            <a:ext cx="6400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20000"/>
              </a:spcBef>
              <a:buFont typeface="Arial" charset="0"/>
              <a:buNone/>
            </a:pPr>
            <a:endParaRPr kumimoji="0" lang="zh-TW" altLang="en-US" sz="2800" b="1" dirty="0">
              <a:latin typeface="微軟正黑體" pitchFamily="34" charset="-120"/>
              <a:ea typeface="微軟正黑體" pitchFamily="34" charset="-120"/>
            </a:endParaRPr>
          </a:p>
        </p:txBody>
      </p:sp>
      <p:sp>
        <p:nvSpPr>
          <p:cNvPr id="9" name="文字方塊 8"/>
          <p:cNvSpPr txBox="1"/>
          <p:nvPr/>
        </p:nvSpPr>
        <p:spPr>
          <a:xfrm>
            <a:off x="4572000" y="320803"/>
            <a:ext cx="4206875" cy="369332"/>
          </a:xfrm>
          <a:prstGeom prst="rect">
            <a:avLst/>
          </a:prstGeom>
          <a:noFill/>
        </p:spPr>
        <p:txBody>
          <a:bodyPr wrap="square">
            <a:spAutoFit/>
          </a:bodyPr>
          <a:lstStyle/>
          <a:p>
            <a:pPr algn="r">
              <a:defRPr/>
            </a:pPr>
            <a:r>
              <a:rPr lang="zh-TW" altLang="en-US" dirty="0" smtClean="0">
                <a:solidFill>
                  <a:schemeClr val="tx1">
                    <a:lumMod val="95000"/>
                    <a:lumOff val="5000"/>
                  </a:schemeClr>
                </a:solidFill>
                <a:effectLst>
                  <a:outerShdw blurRad="38100" dist="38100" dir="2700000" algn="tl">
                    <a:srgbClr val="000000">
                      <a:alpha val="43137"/>
                    </a:srgbClr>
                  </a:outerShdw>
                </a:effectLst>
                <a:ea typeface="華康超明體(P)" pitchFamily="2" charset="-120"/>
              </a:rPr>
              <a:t>全國夏季學院</a:t>
            </a:r>
            <a:endParaRPr lang="zh-TW" altLang="en-US" dirty="0">
              <a:solidFill>
                <a:schemeClr val="tx1">
                  <a:lumMod val="95000"/>
                  <a:lumOff val="5000"/>
                </a:schemeClr>
              </a:solidFill>
              <a:effectLst>
                <a:outerShdw blurRad="38100" dist="38100" dir="2700000" algn="tl">
                  <a:srgbClr val="000000">
                    <a:alpha val="43137"/>
                  </a:srgbClr>
                </a:outerShdw>
              </a:effectLst>
              <a:ea typeface="華康超明體(P)" pitchFamily="2" charset="-120"/>
            </a:endParaRPr>
          </a:p>
        </p:txBody>
      </p:sp>
    </p:spTree>
    <p:extLst>
      <p:ext uri="{BB962C8B-B14F-4D97-AF65-F5344CB8AC3E}">
        <p14:creationId xmlns:p14="http://schemas.microsoft.com/office/powerpoint/2010/main" val="1743620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3086336394"/>
              </p:ext>
            </p:extLst>
          </p:nvPr>
        </p:nvGraphicFramePr>
        <p:xfrm>
          <a:off x="755576" y="1385392"/>
          <a:ext cx="7704856"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63017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76055" y="332656"/>
            <a:ext cx="3703365" cy="38258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r" fontAlgn="auto">
              <a:spcBef>
                <a:spcPts val="0"/>
              </a:spcBef>
              <a:spcAft>
                <a:spcPts val="0"/>
              </a:spcAft>
              <a:defRPr/>
            </a:pPr>
            <a:endParaRPr kumimoji="0" lang="zh-TW" altLang="en-US" b="1" dirty="0">
              <a:latin typeface="華康超明體(P)" panose="02020C00000000000000" pitchFamily="18" charset="-120"/>
              <a:ea typeface="華康超明體(P)" panose="02020C00000000000000" pitchFamily="18" charset="-120"/>
            </a:endParaRPr>
          </a:p>
        </p:txBody>
      </p:sp>
      <p:sp>
        <p:nvSpPr>
          <p:cNvPr id="8" name="圓角矩形 7"/>
          <p:cNvSpPr/>
          <p:nvPr/>
        </p:nvSpPr>
        <p:spPr>
          <a:xfrm>
            <a:off x="468313" y="2204864"/>
            <a:ext cx="8351837" cy="4248325"/>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marL="342900" indent="-342900">
              <a:buFont typeface="Wingdings" panose="05000000000000000000" pitchFamily="2" charset="2"/>
              <a:buChar char="Ø"/>
              <a:defRPr/>
            </a:pPr>
            <a:r>
              <a:rPr lang="zh-TW" altLang="en-US" sz="3200" dirty="0" smtClean="0">
                <a:latin typeface="微軟正黑體" panose="020B0604030504040204" pitchFamily="34" charset="-120"/>
                <a:ea typeface="微軟正黑體" panose="020B0604030504040204" pitchFamily="34" charset="-120"/>
                <a:cs typeface="Times New Roman" panose="02020603050405020304" pitchFamily="18" charset="0"/>
              </a:rPr>
              <a:t>單位自聘部分工時人員申請表</a:t>
            </a:r>
            <a:endPar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a:defRPr/>
            </a:pPr>
            <a:endParaRPr lang="en-US" altLang="zh-TW" sz="1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Wingdings" panose="05000000000000000000" pitchFamily="2" charset="2"/>
              <a:buChar char="Ø"/>
              <a:defRPr/>
            </a:pPr>
            <a:r>
              <a:rPr lang="zh-TW" altLang="en-US" sz="3200" dirty="0" smtClean="0">
                <a:latin typeface="微軟正黑體" panose="020B0604030504040204" pitchFamily="34" charset="-120"/>
                <a:ea typeface="微軟正黑體" panose="020B0604030504040204" pitchFamily="34" charset="-120"/>
                <a:cs typeface="Times New Roman" panose="02020603050405020304" pitchFamily="18" charset="0"/>
              </a:rPr>
              <a:t>勞</a:t>
            </a:r>
            <a:r>
              <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smtClean="0">
                <a:latin typeface="微軟正黑體" panose="020B0604030504040204" pitchFamily="34" charset="-120"/>
                <a:ea typeface="微軟正黑體" panose="020B0604030504040204" pitchFamily="34" charset="-120"/>
                <a:cs typeface="Times New Roman" panose="02020603050405020304" pitchFamily="18" charset="0"/>
              </a:rPr>
              <a:t>健</a:t>
            </a:r>
            <a:r>
              <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dirty="0" smtClean="0">
                <a:latin typeface="微軟正黑體" panose="020B0604030504040204" pitchFamily="34" charset="-120"/>
                <a:ea typeface="微軟正黑體" panose="020B0604030504040204" pitchFamily="34" charset="-120"/>
                <a:cs typeface="Times New Roman" panose="02020603050405020304" pitchFamily="18" charset="0"/>
              </a:rPr>
              <a:t>保加保及提繳勞退金申請書</a:t>
            </a:r>
            <a:endPar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a:defRPr/>
            </a:pPr>
            <a:endParaRPr lang="en-US" altLang="zh-TW" sz="1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Wingdings" panose="05000000000000000000" pitchFamily="2" charset="2"/>
              <a:buChar char="Ø"/>
              <a:defRPr/>
            </a:pPr>
            <a:r>
              <a:rPr lang="zh-TW" altLang="en-US" sz="3200" dirty="0" smtClean="0">
                <a:latin typeface="微軟正黑體" panose="020B0604030504040204" pitchFamily="34" charset="-120"/>
                <a:ea typeface="微軟正黑體" panose="020B0604030504040204" pitchFamily="34" charset="-120"/>
                <a:cs typeface="Times New Roman" panose="02020603050405020304" pitchFamily="18" charset="0"/>
              </a:rPr>
              <a:t>教學助理薪資收據</a:t>
            </a:r>
            <a:endPar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a:defRPr/>
            </a:pPr>
            <a:endParaRPr lang="en-US" altLang="zh-TW" sz="1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Wingdings" panose="05000000000000000000" pitchFamily="2" charset="2"/>
              <a:buChar char="Ø"/>
              <a:defRPr/>
            </a:pP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夏季</a:t>
            </a:r>
            <a:r>
              <a:rPr lang="zh-TW" altLang="en-US" sz="3200" dirty="0" smtClean="0">
                <a:latin typeface="微軟正黑體" panose="020B0604030504040204" pitchFamily="34" charset="-120"/>
                <a:ea typeface="微軟正黑體" panose="020B0604030504040204" pitchFamily="34" charset="-120"/>
                <a:cs typeface="Times New Roman" panose="02020603050405020304" pitchFamily="18" charset="0"/>
              </a:rPr>
              <a:t>學院教學助理資格認證暨服務同意書</a:t>
            </a:r>
            <a:endPar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a:defRPr/>
            </a:pPr>
            <a:endParaRPr lang="en-US" altLang="zh-TW" sz="1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buFont typeface="Wingdings" panose="05000000000000000000" pitchFamily="2" charset="2"/>
              <a:buChar char="Ø"/>
              <a:defRPr/>
            </a:pP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教學助理研習</a:t>
            </a:r>
            <a:r>
              <a:rPr lang="zh-TW" altLang="en-US" sz="3200" dirty="0" smtClean="0">
                <a:latin typeface="微軟正黑體" panose="020B0604030504040204" pitchFamily="34" charset="-120"/>
                <a:ea typeface="微軟正黑體" panose="020B0604030504040204" pitchFamily="34" charset="-120"/>
                <a:cs typeface="Times New Roman" panose="02020603050405020304" pitchFamily="18" charset="0"/>
              </a:rPr>
              <a:t>會評鑑表</a:t>
            </a:r>
            <a:endPar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文字方塊 2"/>
          <p:cNvSpPr txBox="1"/>
          <p:nvPr/>
        </p:nvSpPr>
        <p:spPr>
          <a:xfrm>
            <a:off x="683568" y="620688"/>
            <a:ext cx="6336704" cy="923330"/>
          </a:xfrm>
          <a:prstGeom prst="rect">
            <a:avLst/>
          </a:prstGeom>
          <a:noFill/>
        </p:spPr>
        <p:txBody>
          <a:bodyPr wrap="square" rtlCol="0">
            <a:spAutoFit/>
          </a:bodyPr>
          <a:lstStyle/>
          <a:p>
            <a:r>
              <a:rPr lang="zh-TW" altLang="en-US" sz="36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教學助理需填寫繳回</a:t>
            </a:r>
            <a:r>
              <a:rPr lang="zh-TW" altLang="en-US" sz="36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資料</a:t>
            </a:r>
            <a:endParaRPr lang="en-US" altLang="zh-TW" sz="36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a:p>
            <a:endParaRPr lang="zh-TW" altLang="en-US" dirty="0"/>
          </a:p>
        </p:txBody>
      </p:sp>
    </p:spTree>
    <p:extLst>
      <p:ext uri="{BB962C8B-B14F-4D97-AF65-F5344CB8AC3E}">
        <p14:creationId xmlns:p14="http://schemas.microsoft.com/office/powerpoint/2010/main" val="25284380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76055" y="332656"/>
            <a:ext cx="3703365" cy="382587"/>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anchor="ctr"/>
          <a:lstStyle/>
          <a:p>
            <a:pPr algn="r" fontAlgn="auto">
              <a:spcBef>
                <a:spcPts val="0"/>
              </a:spcBef>
              <a:spcAft>
                <a:spcPts val="0"/>
              </a:spcAft>
              <a:defRPr/>
            </a:pPr>
            <a:endParaRPr kumimoji="0" lang="zh-TW" altLang="en-US" b="1" dirty="0">
              <a:latin typeface="華康超明體(P)" panose="02020C00000000000000" pitchFamily="18" charset="-120"/>
              <a:ea typeface="華康超明體(P)" panose="02020C00000000000000" pitchFamily="18" charset="-120"/>
            </a:endParaRPr>
          </a:p>
        </p:txBody>
      </p:sp>
      <p:sp>
        <p:nvSpPr>
          <p:cNvPr id="8" name="圓角矩形 7"/>
          <p:cNvSpPr/>
          <p:nvPr/>
        </p:nvSpPr>
        <p:spPr>
          <a:xfrm>
            <a:off x="468313" y="1916832"/>
            <a:ext cx="8351837" cy="4536357"/>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marL="457200" indent="-457200">
              <a:buFont typeface="Wingdings" panose="05000000000000000000" pitchFamily="2" charset="2"/>
              <a:buChar char="p"/>
              <a:defRPr/>
            </a:pPr>
            <a:r>
              <a:rPr lang="zh-TW" altLang="en-US" sz="3200" dirty="0" smtClean="0">
                <a:latin typeface="微軟正黑體" panose="020B0604030504040204" pitchFamily="34" charset="-120"/>
                <a:ea typeface="微軟正黑體" panose="020B0604030504040204" pitchFamily="34" charset="-120"/>
                <a:cs typeface="Times New Roman" panose="02020603050405020304" pitchFamily="18" charset="0"/>
              </a:rPr>
              <a:t>教師鐘點費收據</a:t>
            </a:r>
            <a:r>
              <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3200" dirty="0" smtClean="0">
                <a:latin typeface="微軟正黑體" panose="020B0604030504040204" pitchFamily="34" charset="-120"/>
                <a:ea typeface="微軟正黑體" panose="020B0604030504040204" pitchFamily="34" charset="-120"/>
                <a:cs typeface="Times New Roman" panose="02020603050405020304" pitchFamily="18" charset="0"/>
              </a:rPr>
              <a:t>位授課教師</a:t>
            </a:r>
            <a:r>
              <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3200" dirty="0" smtClean="0">
                <a:latin typeface="微軟正黑體" panose="020B0604030504040204" pitchFamily="34" charset="-120"/>
                <a:ea typeface="微軟正黑體" panose="020B0604030504040204" pitchFamily="34" charset="-120"/>
                <a:cs typeface="Times New Roman" panose="02020603050405020304" pitchFamily="18" charset="0"/>
              </a:rPr>
              <a:t>張表格</a:t>
            </a:r>
            <a:r>
              <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rPr>
              <a:t>)</a:t>
            </a:r>
          </a:p>
          <a:p>
            <a:pPr>
              <a:defRPr/>
            </a:pPr>
            <a:endParaRPr lang="en-US" altLang="zh-TW" sz="1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buFont typeface="Wingdings" panose="05000000000000000000" pitchFamily="2" charset="2"/>
              <a:buChar char="p"/>
              <a:defRPr/>
            </a:pP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經費核定</a:t>
            </a:r>
            <a:r>
              <a:rPr lang="zh-TW" altLang="en-US" sz="3200" dirty="0" smtClean="0">
                <a:latin typeface="微軟正黑體" panose="020B0604030504040204" pitchFamily="34" charset="-120"/>
                <a:ea typeface="微軟正黑體" panose="020B0604030504040204" pitchFamily="34" charset="-120"/>
                <a:cs typeface="Times New Roman" panose="02020603050405020304" pitchFamily="18" charset="0"/>
              </a:rPr>
              <a:t>表</a:t>
            </a:r>
            <a:endPar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a:defRPr/>
            </a:pPr>
            <a:endParaRPr lang="en-US" altLang="zh-TW" sz="1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buFont typeface="Wingdings" panose="05000000000000000000" pitchFamily="2" charset="2"/>
              <a:buChar char="p"/>
              <a:defRPr/>
            </a:pP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夏季學院</a:t>
            </a:r>
            <a:r>
              <a:rPr lang="en-US" altLang="zh-TW" sz="3200" dirty="0">
                <a:latin typeface="微軟正黑體" panose="020B0604030504040204" pitchFamily="34" charset="-120"/>
                <a:ea typeface="微軟正黑體" panose="020B0604030504040204" pitchFamily="34" charset="-120"/>
                <a:cs typeface="Times New Roman" panose="02020603050405020304" pitchFamily="18" charset="0"/>
              </a:rPr>
              <a:t>TA</a:t>
            </a:r>
            <a:r>
              <a:rPr lang="zh-TW" altLang="en-US" sz="3200" dirty="0">
                <a:latin typeface="微軟正黑體" panose="020B0604030504040204" pitchFamily="34" charset="-120"/>
                <a:ea typeface="微軟正黑體" panose="020B0604030504040204" pitchFamily="34" charset="-120"/>
                <a:cs typeface="Times New Roman" panose="02020603050405020304" pitchFamily="18" charset="0"/>
              </a:rPr>
              <a:t>協助工作事項</a:t>
            </a:r>
            <a:endParaRPr lang="en-US" altLang="zh-TW" sz="3200" dirty="0" smtClean="0">
              <a:latin typeface="微軟正黑體" panose="020B0604030504040204" pitchFamily="34" charset="-120"/>
              <a:ea typeface="微軟正黑體" panose="020B0604030504040204" pitchFamily="34" charset="-120"/>
              <a:cs typeface="Times New Roman" panose="02020603050405020304" pitchFamily="18" charset="0"/>
            </a:endParaRPr>
          </a:p>
          <a:p>
            <a:pPr>
              <a:defRPr/>
            </a:pP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文字方塊 2"/>
          <p:cNvSpPr txBox="1"/>
          <p:nvPr/>
        </p:nvSpPr>
        <p:spPr>
          <a:xfrm>
            <a:off x="683568" y="620688"/>
            <a:ext cx="6336704" cy="646331"/>
          </a:xfrm>
          <a:prstGeom prst="rect">
            <a:avLst/>
          </a:prstGeom>
          <a:noFill/>
        </p:spPr>
        <p:txBody>
          <a:bodyPr wrap="square" rtlCol="0">
            <a:spAutoFit/>
          </a:bodyPr>
          <a:lstStyle/>
          <a:p>
            <a:r>
              <a:rPr lang="zh-TW" altLang="en-US" sz="3600"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其他資料</a:t>
            </a:r>
            <a:endParaRPr lang="zh-TW" altLang="en-US" sz="36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328019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784977" cy="6453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7264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902"/>
            <a:ext cx="8856984" cy="5808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5708476"/>
            <a:ext cx="690562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81809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4111"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12088" cy="596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68734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24" y="188640"/>
            <a:ext cx="8748464" cy="659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8320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476672"/>
            <a:ext cx="7776864" cy="861774"/>
          </a:xfrm>
          <a:prstGeom prst="rect">
            <a:avLst/>
          </a:prstGeom>
        </p:spPr>
        <p:txBody>
          <a:bodyPr wrap="square">
            <a:spAutoFit/>
          </a:bodyPr>
          <a:lstStyle/>
          <a:p>
            <a:endParaRPr lang="zh-TW" altLang="en-US" dirty="0"/>
          </a:p>
          <a:p>
            <a:r>
              <a:rPr lang="zh-TW" altLang="en-US" dirty="0"/>
              <a:t> </a:t>
            </a:r>
            <a:r>
              <a:rPr lang="zh-TW" altLang="en-US" sz="3200" b="1" dirty="0">
                <a:latin typeface="微軟正黑體" panose="020B0604030504040204" pitchFamily="34" charset="-120"/>
                <a:ea typeface="微軟正黑體" panose="020B0604030504040204" pitchFamily="34" charset="-120"/>
              </a:rPr>
              <a:t>夏季學院教學助理資格認證暨服務同意書 </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70" y="2708697"/>
            <a:ext cx="8619502" cy="3096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1059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612" y="2780928"/>
            <a:ext cx="6984776" cy="923330"/>
          </a:xfrm>
          <a:prstGeom prst="rect">
            <a:avLst/>
          </a:prstGeom>
        </p:spPr>
        <p:txBody>
          <a:bodyPr wrap="square">
            <a:spAutoFit/>
          </a:bodyPr>
          <a:lstStyle/>
          <a:p>
            <a:pPr algn="ctr">
              <a:defRPr/>
            </a:pPr>
            <a:r>
              <a:rPr lang="zh-TW" altLang="en-US" sz="5400" dirty="0" smtClean="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網站資訊查詢</a:t>
            </a:r>
            <a:endParaRPr lang="en-US" altLang="zh-TW" sz="5400" dirty="0" smtClean="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Sous-titre 2"/>
          <p:cNvSpPr txBox="1">
            <a:spLocks/>
          </p:cNvSpPr>
          <p:nvPr/>
        </p:nvSpPr>
        <p:spPr bwMode="auto">
          <a:xfrm>
            <a:off x="1403648" y="5732463"/>
            <a:ext cx="6400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20000"/>
              </a:spcBef>
              <a:buFont typeface="Arial" charset="0"/>
              <a:buNone/>
            </a:pPr>
            <a:endParaRPr kumimoji="0" lang="zh-TW" altLang="en-US" sz="2800" b="1" dirty="0">
              <a:latin typeface="微軟正黑體" pitchFamily="34" charset="-120"/>
              <a:ea typeface="微軟正黑體" pitchFamily="34" charset="-120"/>
            </a:endParaRPr>
          </a:p>
        </p:txBody>
      </p:sp>
      <p:sp>
        <p:nvSpPr>
          <p:cNvPr id="9" name="文字方塊 8"/>
          <p:cNvSpPr txBox="1"/>
          <p:nvPr/>
        </p:nvSpPr>
        <p:spPr>
          <a:xfrm>
            <a:off x="4572000" y="320803"/>
            <a:ext cx="4206875" cy="369332"/>
          </a:xfrm>
          <a:prstGeom prst="rect">
            <a:avLst/>
          </a:prstGeom>
          <a:noFill/>
        </p:spPr>
        <p:txBody>
          <a:bodyPr wrap="square">
            <a:spAutoFit/>
          </a:bodyPr>
          <a:lstStyle/>
          <a:p>
            <a:pPr algn="r">
              <a:defRPr/>
            </a:pPr>
            <a:r>
              <a:rPr lang="zh-TW" altLang="en-US" dirty="0" smtClean="0">
                <a:solidFill>
                  <a:schemeClr val="tx1">
                    <a:lumMod val="95000"/>
                    <a:lumOff val="5000"/>
                  </a:schemeClr>
                </a:solidFill>
                <a:effectLst>
                  <a:outerShdw blurRad="38100" dist="38100" dir="2700000" algn="tl">
                    <a:srgbClr val="000000">
                      <a:alpha val="43137"/>
                    </a:srgbClr>
                  </a:outerShdw>
                </a:effectLst>
                <a:ea typeface="華康超明體(P)" pitchFamily="2" charset="-120"/>
              </a:rPr>
              <a:t>全國夏季學院</a:t>
            </a:r>
            <a:endParaRPr lang="zh-TW" altLang="en-US" dirty="0">
              <a:solidFill>
                <a:schemeClr val="tx1">
                  <a:lumMod val="95000"/>
                  <a:lumOff val="5000"/>
                </a:schemeClr>
              </a:solidFill>
              <a:effectLst>
                <a:outerShdw blurRad="38100" dist="38100" dir="2700000" algn="tl">
                  <a:srgbClr val="000000">
                    <a:alpha val="43137"/>
                  </a:srgbClr>
                </a:outerShdw>
              </a:effectLst>
              <a:ea typeface="華康超明體(P)" pitchFamily="2" charset="-120"/>
            </a:endParaRPr>
          </a:p>
        </p:txBody>
      </p:sp>
      <p:sp>
        <p:nvSpPr>
          <p:cNvPr id="2" name="文字方塊 1"/>
          <p:cNvSpPr txBox="1"/>
          <p:nvPr/>
        </p:nvSpPr>
        <p:spPr>
          <a:xfrm>
            <a:off x="967644" y="4888343"/>
            <a:ext cx="7272808" cy="937180"/>
          </a:xfrm>
          <a:prstGeom prst="rect">
            <a:avLst/>
          </a:prstGeom>
          <a:noFill/>
        </p:spPr>
        <p:txBody>
          <a:bodyPr wrap="square" rtlCol="0">
            <a:spAutoFit/>
          </a:bodyPr>
          <a:lstStyle/>
          <a:p>
            <a:pPr>
              <a:lnSpc>
                <a:spcPct val="200000"/>
              </a:lnSpc>
              <a:buSzPct val="100000"/>
            </a:pPr>
            <a:r>
              <a:rPr lang="zh-TW" altLang="en-US" sz="3200" dirty="0" smtClean="0">
                <a:solidFill>
                  <a:schemeClr val="bg2">
                    <a:lumMod val="50000"/>
                  </a:schemeClr>
                </a:solidFill>
                <a:latin typeface="微軟正黑體" panose="020B0604030504040204" pitchFamily="34" charset="-120"/>
                <a:ea typeface="微軟正黑體" panose="020B0604030504040204" pitchFamily="34" charset="-120"/>
              </a:rPr>
              <a:t>夏季學院線上系統：</a:t>
            </a:r>
            <a:r>
              <a:rPr lang="en-US" altLang="zh-TW" sz="3200" dirty="0" smtClean="0">
                <a:solidFill>
                  <a:schemeClr val="bg2">
                    <a:lumMod val="50000"/>
                  </a:schemeClr>
                </a:solidFill>
                <a:latin typeface="微軟正黑體" panose="020B0604030504040204" pitchFamily="34" charset="-120"/>
                <a:ea typeface="微軟正黑體" panose="020B0604030504040204" pitchFamily="34" charset="-120"/>
              </a:rPr>
              <a:t>www.n2.org.tw</a:t>
            </a:r>
            <a:endParaRPr lang="zh-TW" altLang="en-US" sz="3200" dirty="0">
              <a:solidFill>
                <a:schemeClr val="bg2">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43687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475196" y="6000023"/>
            <a:ext cx="184731" cy="553998"/>
          </a:xfrm>
          <a:prstGeom prst="rect">
            <a:avLst/>
          </a:prstGeom>
          <a:noFill/>
        </p:spPr>
        <p:txBody>
          <a:bodyPr wrap="none" rtlCol="0">
            <a:spAutoFit/>
          </a:bodyPr>
          <a:lstStyle/>
          <a:p>
            <a:endParaRPr lang="zh-TW" altLang="en-US" sz="3000" b="1" dirty="0"/>
          </a:p>
        </p:txBody>
      </p:sp>
      <p:pic>
        <p:nvPicPr>
          <p:cNvPr id="3" name="圖片 2"/>
          <p:cNvPicPr>
            <a:picLocks noChangeAspect="1"/>
          </p:cNvPicPr>
          <p:nvPr/>
        </p:nvPicPr>
        <p:blipFill rotWithShape="1">
          <a:blip r:embed="rId3"/>
          <a:srcRect t="3353" r="2351" b="7198"/>
          <a:stretch/>
        </p:blipFill>
        <p:spPr>
          <a:xfrm>
            <a:off x="187400" y="221824"/>
            <a:ext cx="8928992" cy="5555252"/>
          </a:xfrm>
          <a:prstGeom prst="rect">
            <a:avLst/>
          </a:prstGeom>
        </p:spPr>
      </p:pic>
      <p:sp>
        <p:nvSpPr>
          <p:cNvPr id="2" name="圓角矩形 1"/>
          <p:cNvSpPr/>
          <p:nvPr/>
        </p:nvSpPr>
        <p:spPr>
          <a:xfrm>
            <a:off x="3563888" y="404664"/>
            <a:ext cx="360040" cy="360040"/>
          </a:xfrm>
          <a:prstGeom prst="round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圓角矩形 5"/>
          <p:cNvSpPr/>
          <p:nvPr/>
        </p:nvSpPr>
        <p:spPr>
          <a:xfrm>
            <a:off x="3966807" y="404664"/>
            <a:ext cx="389169" cy="368464"/>
          </a:xfrm>
          <a:prstGeom prst="round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 6"/>
          <p:cNvSpPr/>
          <p:nvPr/>
        </p:nvSpPr>
        <p:spPr>
          <a:xfrm>
            <a:off x="971600" y="429936"/>
            <a:ext cx="432048" cy="334768"/>
          </a:xfrm>
          <a:prstGeom prst="roundRect">
            <a:avLst/>
          </a:prstGeom>
          <a:noFill/>
          <a:ln w="3810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2692887" y="764704"/>
            <a:ext cx="1519073" cy="923330"/>
          </a:xfrm>
          <a:prstGeom prst="rect">
            <a:avLst/>
          </a:prstGeom>
          <a:solidFill>
            <a:schemeClr val="bg1"/>
          </a:solidFill>
          <a:effectLst>
            <a:softEdge rad="63500"/>
          </a:effectLst>
        </p:spPr>
        <p:txBody>
          <a:bodyPr wrap="square" rtlCol="0">
            <a:spAutoFit/>
          </a:bodyPr>
          <a:lstStyle/>
          <a:p>
            <a:r>
              <a:rPr lang="zh-TW" altLang="en-US" b="1" dirty="0" smtClean="0">
                <a:solidFill>
                  <a:srgbClr val="FD6BD7"/>
                </a:solidFill>
                <a:latin typeface="微軟正黑體" panose="020B0604030504040204" pitchFamily="34" charset="-120"/>
                <a:ea typeface="微軟正黑體" panose="020B0604030504040204" pitchFamily="34" charset="-120"/>
              </a:rPr>
              <a:t>傑出</a:t>
            </a:r>
            <a:r>
              <a:rPr lang="en-US" altLang="zh-TW" b="1" dirty="0" smtClean="0">
                <a:solidFill>
                  <a:srgbClr val="FD6BD7"/>
                </a:solidFill>
                <a:latin typeface="微軟正黑體" panose="020B0604030504040204" pitchFamily="34" charset="-120"/>
                <a:ea typeface="微軟正黑體" panose="020B0604030504040204" pitchFamily="34" charset="-120"/>
              </a:rPr>
              <a:t>TA</a:t>
            </a:r>
            <a:r>
              <a:rPr lang="zh-TW" altLang="en-US" b="1" dirty="0" smtClean="0">
                <a:solidFill>
                  <a:srgbClr val="FD6BD7"/>
                </a:solidFill>
                <a:latin typeface="微軟正黑體" panose="020B0604030504040204" pitchFamily="34" charset="-120"/>
                <a:ea typeface="微軟正黑體" panose="020B0604030504040204" pitchFamily="34" charset="-120"/>
              </a:rPr>
              <a:t>遴選、</a:t>
            </a:r>
            <a:endParaRPr lang="en-US" altLang="zh-TW" b="1" dirty="0" smtClean="0">
              <a:solidFill>
                <a:srgbClr val="FD6BD7"/>
              </a:solidFill>
              <a:latin typeface="微軟正黑體" panose="020B0604030504040204" pitchFamily="34" charset="-120"/>
              <a:ea typeface="微軟正黑體" panose="020B0604030504040204" pitchFamily="34" charset="-120"/>
            </a:endParaRPr>
          </a:p>
          <a:p>
            <a:r>
              <a:rPr lang="zh-TW" altLang="en-US" b="1" dirty="0" smtClean="0">
                <a:solidFill>
                  <a:srgbClr val="FD6BD7"/>
                </a:solidFill>
                <a:latin typeface="微軟正黑體" panose="020B0604030504040204" pitchFamily="34" charset="-120"/>
                <a:ea typeface="微軟正黑體" panose="020B0604030504040204" pitchFamily="34" charset="-120"/>
              </a:rPr>
              <a:t>徵文比賽、</a:t>
            </a:r>
            <a:endParaRPr lang="en-US" altLang="zh-TW" b="1" dirty="0" smtClean="0">
              <a:solidFill>
                <a:srgbClr val="FD6BD7"/>
              </a:solidFill>
              <a:latin typeface="微軟正黑體" panose="020B0604030504040204" pitchFamily="34" charset="-120"/>
              <a:ea typeface="微軟正黑體" panose="020B0604030504040204" pitchFamily="34" charset="-120"/>
            </a:endParaRPr>
          </a:p>
          <a:p>
            <a:r>
              <a:rPr lang="zh-TW" altLang="en-US" b="1" dirty="0" smtClean="0">
                <a:solidFill>
                  <a:srgbClr val="FD6BD7"/>
                </a:solidFill>
                <a:latin typeface="微軟正黑體" panose="020B0604030504040204" pitchFamily="34" charset="-120"/>
                <a:ea typeface="微軟正黑體" panose="020B0604030504040204" pitchFamily="34" charset="-120"/>
              </a:rPr>
              <a:t>微電影提案</a:t>
            </a:r>
            <a:endParaRPr lang="zh-TW" altLang="en-US" b="1" dirty="0">
              <a:solidFill>
                <a:srgbClr val="FD6BD7"/>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4188922" y="785033"/>
            <a:ext cx="1224136" cy="646331"/>
          </a:xfrm>
          <a:prstGeom prst="rect">
            <a:avLst/>
          </a:prstGeom>
          <a:solidFill>
            <a:schemeClr val="bg1"/>
          </a:solidFill>
          <a:effectLst>
            <a:softEdge rad="63500"/>
          </a:effectLst>
        </p:spPr>
        <p:txBody>
          <a:bodyPr wrap="square" rtlCol="0">
            <a:spAutoFit/>
          </a:bodyPr>
          <a:lstStyle/>
          <a:p>
            <a:r>
              <a:rPr lang="zh-TW" altLang="en-US" b="1" dirty="0" smtClean="0">
                <a:solidFill>
                  <a:srgbClr val="FD6BD7"/>
                </a:solidFill>
                <a:latin typeface="微軟正黑體" panose="020B0604030504040204" pitchFamily="34" charset="-120"/>
                <a:ea typeface="微軟正黑體" panose="020B0604030504040204" pitchFamily="34" charset="-120"/>
              </a:rPr>
              <a:t>經費表格、</a:t>
            </a:r>
            <a:r>
              <a:rPr lang="en-US" altLang="zh-TW" b="1" dirty="0" smtClean="0">
                <a:solidFill>
                  <a:srgbClr val="FD6BD7"/>
                </a:solidFill>
                <a:latin typeface="微軟正黑體" panose="020B0604030504040204" pitchFamily="34" charset="-120"/>
                <a:ea typeface="微軟正黑體" panose="020B0604030504040204" pitchFamily="34" charset="-120"/>
              </a:rPr>
              <a:t>TA</a:t>
            </a:r>
            <a:r>
              <a:rPr lang="zh-TW" altLang="en-US" b="1" dirty="0" smtClean="0">
                <a:solidFill>
                  <a:srgbClr val="FD6BD7"/>
                </a:solidFill>
                <a:latin typeface="微軟正黑體" panose="020B0604030504040204" pitchFamily="34" charset="-120"/>
                <a:ea typeface="微軟正黑體" panose="020B0604030504040204" pitchFamily="34" charset="-120"/>
              </a:rPr>
              <a:t>心得</a:t>
            </a:r>
            <a:endParaRPr lang="zh-TW" altLang="en-US" b="1" dirty="0">
              <a:solidFill>
                <a:srgbClr val="FD6BD7"/>
              </a:solidFill>
              <a:latin typeface="微軟正黑體" panose="020B0604030504040204" pitchFamily="34" charset="-120"/>
              <a:ea typeface="微軟正黑體" panose="020B0604030504040204" pitchFamily="34" charset="-120"/>
            </a:endParaRPr>
          </a:p>
        </p:txBody>
      </p:sp>
      <p:sp>
        <p:nvSpPr>
          <p:cNvPr id="9" name="文字方塊 8"/>
          <p:cNvSpPr txBox="1"/>
          <p:nvPr/>
        </p:nvSpPr>
        <p:spPr>
          <a:xfrm>
            <a:off x="545879" y="802985"/>
            <a:ext cx="1368152" cy="369332"/>
          </a:xfrm>
          <a:prstGeom prst="rect">
            <a:avLst/>
          </a:prstGeom>
          <a:solidFill>
            <a:schemeClr val="bg1"/>
          </a:solidFill>
          <a:effectLst>
            <a:softEdge rad="63500"/>
          </a:effectLst>
        </p:spPr>
        <p:txBody>
          <a:bodyPr wrap="square" rtlCol="0">
            <a:spAutoFit/>
          </a:bodyPr>
          <a:lstStyle/>
          <a:p>
            <a:r>
              <a:rPr lang="zh-TW" altLang="en-US" b="1" dirty="0" smtClean="0">
                <a:solidFill>
                  <a:srgbClr val="FD6BD7"/>
                </a:solidFill>
                <a:latin typeface="微軟正黑體" panose="020B0604030504040204" pitchFamily="34" charset="-120"/>
                <a:ea typeface="微軟正黑體" panose="020B0604030504040204" pitchFamily="34" charset="-120"/>
              </a:rPr>
              <a:t>停修申請表</a:t>
            </a:r>
            <a:endParaRPr lang="zh-TW" altLang="en-US" b="1" dirty="0">
              <a:solidFill>
                <a:srgbClr val="FD6BD7"/>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447296" y="2780928"/>
            <a:ext cx="4572000" cy="2723823"/>
          </a:xfrm>
          <a:prstGeom prst="rect">
            <a:avLst/>
          </a:prstGeom>
        </p:spPr>
        <p:txBody>
          <a:bodyPr>
            <a:spAutoFit/>
          </a:bodyPr>
          <a:lstStyle/>
          <a:p>
            <a:pPr>
              <a:lnSpc>
                <a:spcPct val="150000"/>
              </a:lnSpc>
            </a:pPr>
            <a:r>
              <a:rPr lang="zh-TW" altLang="en-US" b="1" dirty="0" smtClean="0">
                <a:solidFill>
                  <a:srgbClr val="0000FF"/>
                </a:solidFill>
                <a:latin typeface="微軟正黑體" panose="020B0604030504040204" pitchFamily="34" charset="-120"/>
                <a:ea typeface="微軟正黑體" panose="020B0604030504040204" pitchFamily="34" charset="-120"/>
              </a:rPr>
              <a:t>登入系統後</a:t>
            </a:r>
            <a:r>
              <a:rPr lang="en-US" altLang="zh-TW" b="1" dirty="0" smtClean="0">
                <a:solidFill>
                  <a:srgbClr val="0000FF"/>
                </a:solidFill>
                <a:latin typeface="微軟正黑體" panose="020B0604030504040204" pitchFamily="34" charset="-120"/>
                <a:ea typeface="微軟正黑體" panose="020B0604030504040204" pitchFamily="34" charset="-120"/>
              </a:rPr>
              <a:t>--</a:t>
            </a:r>
            <a:endParaRPr lang="zh-TW" altLang="en-US" dirty="0">
              <a:solidFill>
                <a:srgbClr val="0000FF"/>
              </a:solidFill>
              <a:latin typeface="微軟正黑體" panose="020B0604030504040204" pitchFamily="34" charset="-120"/>
              <a:ea typeface="微軟正黑體" panose="020B0604030504040204" pitchFamily="34" charset="-120"/>
            </a:endParaRPr>
          </a:p>
          <a:p>
            <a:pPr marL="342900" indent="-342900">
              <a:lnSpc>
                <a:spcPct val="150000"/>
              </a:lnSpc>
              <a:buFont typeface="Wingdings" panose="05000000000000000000" pitchFamily="2" charset="2"/>
              <a:buAutoNum type="circleNumWdWhitePlain"/>
            </a:pPr>
            <a:r>
              <a:rPr lang="zh-TW" altLang="en-US" dirty="0">
                <a:solidFill>
                  <a:srgbClr val="0000FF"/>
                </a:solidFill>
                <a:latin typeface="微軟正黑體" panose="020B0604030504040204" pitchFamily="34" charset="-120"/>
                <a:ea typeface="微軟正黑體" panose="020B0604030504040204" pitchFamily="34" charset="-120"/>
              </a:rPr>
              <a:t>學生上課名單查詢 </a:t>
            </a:r>
            <a:r>
              <a:rPr lang="en-US" altLang="zh-TW" dirty="0">
                <a:solidFill>
                  <a:srgbClr val="0000FF"/>
                </a:solidFill>
                <a:latin typeface="微軟正黑體" panose="020B0604030504040204" pitchFamily="34" charset="-120"/>
                <a:ea typeface="微軟正黑體" panose="020B0604030504040204" pitchFamily="34" charset="-120"/>
              </a:rPr>
              <a:t>/ </a:t>
            </a:r>
            <a:r>
              <a:rPr lang="zh-TW" altLang="en-US" dirty="0">
                <a:solidFill>
                  <a:srgbClr val="0000FF"/>
                </a:solidFill>
                <a:latin typeface="微軟正黑體" panose="020B0604030504040204" pitchFamily="34" charset="-120"/>
                <a:ea typeface="微軟正黑體" panose="020B0604030504040204" pitchFamily="34" charset="-120"/>
              </a:rPr>
              <a:t>簽到單下載 </a:t>
            </a:r>
            <a:endParaRPr lang="en-US" altLang="zh-TW" dirty="0">
              <a:solidFill>
                <a:srgbClr val="0000FF"/>
              </a:solidFill>
              <a:latin typeface="微軟正黑體" panose="020B0604030504040204" pitchFamily="34" charset="-120"/>
              <a:ea typeface="微軟正黑體" panose="020B0604030504040204" pitchFamily="34" charset="-120"/>
            </a:endParaRPr>
          </a:p>
          <a:p>
            <a:pPr marL="342900" indent="-342900">
              <a:lnSpc>
                <a:spcPct val="150000"/>
              </a:lnSpc>
              <a:buFont typeface="Wingdings" panose="05000000000000000000" pitchFamily="2" charset="2"/>
              <a:buAutoNum type="circleNumWdWhitePlain"/>
            </a:pPr>
            <a:r>
              <a:rPr lang="zh-TW" altLang="en-US" dirty="0">
                <a:solidFill>
                  <a:srgbClr val="0000FF"/>
                </a:solidFill>
                <a:latin typeface="微軟正黑體" panose="020B0604030504040204" pitchFamily="34" charset="-120"/>
                <a:ea typeface="微軟正黑體" panose="020B0604030504040204" pitchFamily="34" charset="-120"/>
              </a:rPr>
              <a:t>成績登錄 </a:t>
            </a:r>
            <a:endParaRPr lang="en-US" altLang="zh-TW" dirty="0">
              <a:solidFill>
                <a:srgbClr val="0000FF"/>
              </a:solidFill>
              <a:latin typeface="微軟正黑體" panose="020B0604030504040204" pitchFamily="34" charset="-120"/>
              <a:ea typeface="微軟正黑體" panose="020B0604030504040204" pitchFamily="34" charset="-120"/>
            </a:endParaRPr>
          </a:p>
          <a:p>
            <a:pPr marL="342900" indent="-342900">
              <a:lnSpc>
                <a:spcPct val="150000"/>
              </a:lnSpc>
              <a:buFont typeface="Wingdings" panose="05000000000000000000" pitchFamily="2" charset="2"/>
              <a:buAutoNum type="circleNumWdWhitePlain"/>
            </a:pPr>
            <a:r>
              <a:rPr lang="zh-TW" altLang="en-US" dirty="0">
                <a:solidFill>
                  <a:srgbClr val="0000FF"/>
                </a:solidFill>
                <a:latin typeface="微軟正黑體" panose="020B0604030504040204" pitchFamily="34" charset="-120"/>
                <a:ea typeface="微軟正黑體" panose="020B0604030504040204" pitchFamily="34" charset="-120"/>
              </a:rPr>
              <a:t>寄發群體信</a:t>
            </a:r>
            <a:endParaRPr lang="en-US" altLang="zh-TW" dirty="0">
              <a:solidFill>
                <a:srgbClr val="0000FF"/>
              </a:solidFill>
              <a:latin typeface="微軟正黑體" panose="020B0604030504040204" pitchFamily="34" charset="-120"/>
              <a:ea typeface="微軟正黑體" panose="020B0604030504040204" pitchFamily="34" charset="-120"/>
            </a:endParaRPr>
          </a:p>
          <a:p>
            <a:pPr marL="342900" indent="-342900">
              <a:lnSpc>
                <a:spcPct val="150000"/>
              </a:lnSpc>
              <a:buFont typeface="Wingdings" panose="05000000000000000000" pitchFamily="2" charset="2"/>
              <a:buAutoNum type="circleNumWdWhitePlain"/>
            </a:pPr>
            <a:r>
              <a:rPr lang="zh-TW" altLang="en-US" dirty="0" smtClean="0">
                <a:solidFill>
                  <a:srgbClr val="0000FF"/>
                </a:solidFill>
                <a:latin typeface="微軟正黑體" panose="020B0604030504040204" pitchFamily="34" charset="-120"/>
                <a:ea typeface="微軟正黑體" panose="020B0604030504040204" pitchFamily="34" charset="-120"/>
              </a:rPr>
              <a:t>報告</a:t>
            </a:r>
            <a:r>
              <a:rPr lang="zh-TW" altLang="en-US" dirty="0">
                <a:solidFill>
                  <a:srgbClr val="0000FF"/>
                </a:solidFill>
                <a:latin typeface="微軟正黑體" panose="020B0604030504040204" pitchFamily="34" charset="-120"/>
                <a:ea typeface="微軟正黑體" panose="020B0604030504040204" pitchFamily="34" charset="-120"/>
              </a:rPr>
              <a:t>上</a:t>
            </a:r>
            <a:r>
              <a:rPr lang="zh-TW" altLang="en-US" dirty="0" smtClean="0">
                <a:solidFill>
                  <a:srgbClr val="0000FF"/>
                </a:solidFill>
                <a:latin typeface="微軟正黑體" panose="020B0604030504040204" pitchFamily="34" charset="-120"/>
                <a:ea typeface="微軟正黑體" panose="020B0604030504040204" pitchFamily="34" charset="-120"/>
              </a:rPr>
              <a:t>傳</a:t>
            </a:r>
            <a:endParaRPr lang="zh-TW" altLang="en-US" dirty="0">
              <a:solidFill>
                <a:srgbClr val="0000FF"/>
              </a:solidFill>
              <a:latin typeface="微軟正黑體" panose="020B0604030504040204" pitchFamily="34" charset="-120"/>
              <a:ea typeface="微軟正黑體" panose="020B0604030504040204" pitchFamily="34" charset="-120"/>
            </a:endParaRPr>
          </a:p>
          <a:p>
            <a:endParaRPr lang="en-US" altLang="zh-TW" dirty="0"/>
          </a:p>
          <a:p>
            <a:endParaRPr lang="zh-TW" altLang="en-US" dirty="0"/>
          </a:p>
        </p:txBody>
      </p:sp>
    </p:spTree>
    <p:extLst>
      <p:ext uri="{BB962C8B-B14F-4D97-AF65-F5344CB8AC3E}">
        <p14:creationId xmlns:p14="http://schemas.microsoft.com/office/powerpoint/2010/main" val="69923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4"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79612" y="2780928"/>
            <a:ext cx="6984776" cy="923330"/>
          </a:xfrm>
          <a:prstGeom prst="rect">
            <a:avLst/>
          </a:prstGeom>
        </p:spPr>
        <p:txBody>
          <a:bodyPr wrap="square">
            <a:spAutoFit/>
          </a:bodyPr>
          <a:lstStyle/>
          <a:p>
            <a:pPr algn="ctr">
              <a:defRPr/>
            </a:pPr>
            <a:r>
              <a:rPr lang="zh-TW" altLang="en-US" sz="5400"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學生常見問題 </a:t>
            </a:r>
            <a:r>
              <a:rPr lang="en-US" altLang="zh-TW" sz="5400" b="1"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Q&amp;A</a:t>
            </a:r>
            <a:endParaRPr lang="zh-TW" altLang="en-US" sz="5400" b="1" dirty="0">
              <a:solidFill>
                <a:srgbClr val="CC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Sous-titre 2"/>
          <p:cNvSpPr txBox="1">
            <a:spLocks/>
          </p:cNvSpPr>
          <p:nvPr/>
        </p:nvSpPr>
        <p:spPr bwMode="auto">
          <a:xfrm>
            <a:off x="1403648" y="5732463"/>
            <a:ext cx="640080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spcBef>
                <a:spcPct val="20000"/>
              </a:spcBef>
              <a:buFont typeface="Arial" charset="0"/>
              <a:buNone/>
            </a:pPr>
            <a:endParaRPr kumimoji="0" lang="zh-TW" altLang="en-US" sz="2800" b="1" dirty="0">
              <a:latin typeface="微軟正黑體" pitchFamily="34" charset="-120"/>
              <a:ea typeface="微軟正黑體" pitchFamily="34" charset="-120"/>
            </a:endParaRPr>
          </a:p>
        </p:txBody>
      </p:sp>
      <p:sp>
        <p:nvSpPr>
          <p:cNvPr id="9" name="文字方塊 8"/>
          <p:cNvSpPr txBox="1"/>
          <p:nvPr/>
        </p:nvSpPr>
        <p:spPr>
          <a:xfrm>
            <a:off x="4572000" y="320803"/>
            <a:ext cx="4206875" cy="369332"/>
          </a:xfrm>
          <a:prstGeom prst="rect">
            <a:avLst/>
          </a:prstGeom>
          <a:noFill/>
        </p:spPr>
        <p:txBody>
          <a:bodyPr wrap="square">
            <a:spAutoFit/>
          </a:bodyPr>
          <a:lstStyle/>
          <a:p>
            <a:pPr algn="r">
              <a:defRPr/>
            </a:pPr>
            <a:r>
              <a:rPr lang="zh-TW" altLang="en-US" dirty="0" smtClean="0">
                <a:solidFill>
                  <a:schemeClr val="tx1">
                    <a:lumMod val="95000"/>
                    <a:lumOff val="5000"/>
                  </a:schemeClr>
                </a:solidFill>
                <a:effectLst>
                  <a:outerShdw blurRad="38100" dist="38100" dir="2700000" algn="tl">
                    <a:srgbClr val="000000">
                      <a:alpha val="43137"/>
                    </a:srgbClr>
                  </a:outerShdw>
                </a:effectLst>
                <a:ea typeface="華康超明體(P)" pitchFamily="2" charset="-120"/>
              </a:rPr>
              <a:t>全國夏季學院</a:t>
            </a:r>
            <a:endParaRPr lang="zh-TW" altLang="en-US" dirty="0">
              <a:solidFill>
                <a:schemeClr val="tx1">
                  <a:lumMod val="95000"/>
                  <a:lumOff val="5000"/>
                </a:schemeClr>
              </a:solidFill>
              <a:effectLst>
                <a:outerShdw blurRad="38100" dist="38100" dir="2700000" algn="tl">
                  <a:srgbClr val="000000">
                    <a:alpha val="43137"/>
                  </a:srgbClr>
                </a:outerShdw>
              </a:effectLst>
              <a:ea typeface="華康超明體(P)" pitchFamily="2" charset="-120"/>
            </a:endParaRPr>
          </a:p>
        </p:txBody>
      </p:sp>
    </p:spTree>
    <p:extLst>
      <p:ext uri="{BB962C8B-B14F-4D97-AF65-F5344CB8AC3E}">
        <p14:creationId xmlns:p14="http://schemas.microsoft.com/office/powerpoint/2010/main" val="858075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6"/>
          <p:cNvSpPr>
            <a:spLocks noChangeArrowheads="1"/>
          </p:cNvSpPr>
          <p:nvPr/>
        </p:nvSpPr>
        <p:spPr bwMode="auto">
          <a:xfrm>
            <a:off x="468064" y="1210840"/>
            <a:ext cx="8280400" cy="430887"/>
          </a:xfrm>
          <a:prstGeom prst="rect">
            <a:avLst/>
          </a:prstGeom>
          <a:noFill/>
          <a:ln w="9525">
            <a:noFill/>
            <a:miter lim="800000"/>
            <a:headEnd/>
            <a:tailEnd/>
          </a:ln>
        </p:spPr>
        <p:txBody>
          <a:bodyPr>
            <a:spAutoFit/>
          </a:bodyPr>
          <a:lstStyle/>
          <a:p>
            <a:pPr marL="457200" indent="-457200"/>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1. </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沒選上想上的課程，能否</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itchFamily="18" charset="0"/>
              </a:rPr>
              <a:t>旁聽</a:t>
            </a:r>
            <a:r>
              <a:rPr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a:t>
            </a:r>
            <a:endParaRPr lang="en-US" altLang="zh-TW" sz="22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6" name="矩形 5"/>
          <p:cNvSpPr/>
          <p:nvPr/>
        </p:nvSpPr>
        <p:spPr>
          <a:xfrm>
            <a:off x="7020272" y="287510"/>
            <a:ext cx="1762021" cy="369332"/>
          </a:xfrm>
          <a:prstGeom prst="rect">
            <a:avLst/>
          </a:prstGeom>
        </p:spPr>
        <p:txBody>
          <a:bodyPr wrap="none">
            <a:spAutoFit/>
          </a:bodyPr>
          <a:lstStyle/>
          <a:p>
            <a:pPr algn="ctr">
              <a:defRPr/>
            </a:pPr>
            <a:r>
              <a:rPr lang="zh-TW" altLang="en-US"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常見問題 </a:t>
            </a:r>
            <a:r>
              <a:rPr lang="en-US" altLang="zh-TW" b="1" dirty="0" smtClean="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Q&amp;A</a:t>
            </a:r>
            <a:endParaRPr lang="zh-TW" altLang="en-US"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 name="矩形 16"/>
          <p:cNvSpPr>
            <a:spLocks noChangeArrowheads="1"/>
          </p:cNvSpPr>
          <p:nvPr/>
        </p:nvSpPr>
        <p:spPr bwMode="auto">
          <a:xfrm>
            <a:off x="468064" y="2601635"/>
            <a:ext cx="8280400" cy="430887"/>
          </a:xfrm>
          <a:prstGeom prst="rect">
            <a:avLst/>
          </a:prstGeom>
          <a:noFill/>
          <a:ln w="9525">
            <a:noFill/>
            <a:miter lim="800000"/>
            <a:headEnd/>
            <a:tailEnd/>
          </a:ln>
        </p:spPr>
        <p:txBody>
          <a:bodyPr>
            <a:spAutoFit/>
          </a:bodyPr>
          <a:lstStyle/>
          <a:p>
            <a:pPr marL="457200" indent="-457200"/>
            <a:r>
              <a:rPr lang="en-US" altLang="zh-TW"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2</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 </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修課</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itchFamily="18" charset="0"/>
              </a:rPr>
              <a:t>成績</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不理想，能否不要登錄在</a:t>
            </a:r>
            <a:r>
              <a:rPr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原就讀學校</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的成績系統</a:t>
            </a:r>
            <a:r>
              <a:rPr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a:t>
            </a:r>
            <a:endParaRPr lang="en-US" altLang="zh-TW" sz="22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sp>
        <p:nvSpPr>
          <p:cNvPr id="8" name="矩形 16"/>
          <p:cNvSpPr>
            <a:spLocks noChangeArrowheads="1"/>
          </p:cNvSpPr>
          <p:nvPr/>
        </p:nvSpPr>
        <p:spPr bwMode="auto">
          <a:xfrm>
            <a:off x="467544" y="4963234"/>
            <a:ext cx="8280400" cy="430887"/>
          </a:xfrm>
          <a:prstGeom prst="rect">
            <a:avLst/>
          </a:prstGeom>
          <a:noFill/>
          <a:ln w="9525">
            <a:noFill/>
            <a:miter lim="800000"/>
            <a:headEnd/>
            <a:tailEnd/>
          </a:ln>
        </p:spPr>
        <p:txBody>
          <a:bodyPr>
            <a:spAutoFit/>
          </a:bodyPr>
          <a:lstStyle/>
          <a:p>
            <a:pPr marL="457200" indent="-457200"/>
            <a:r>
              <a:rPr lang="en-US" altLang="zh-TW"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3</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 </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我暑假還有營隊、其他活動想參加，可以</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itchFamily="18" charset="0"/>
              </a:rPr>
              <a:t>請假</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itchFamily="18" charset="0"/>
              </a:rPr>
              <a:t>嗎</a:t>
            </a:r>
            <a:r>
              <a:rPr lang="zh-TW" altLang="en-US" sz="2200" b="1" dirty="0" smtClean="0">
                <a:solidFill>
                  <a:srgbClr val="0000FF"/>
                </a:solidFill>
                <a:latin typeface="微軟正黑體" panose="020B0604030504040204" pitchFamily="34" charset="-120"/>
                <a:ea typeface="微軟正黑體" panose="020B0604030504040204" pitchFamily="34" charset="-120"/>
                <a:cs typeface="Times New Roman" pitchFamily="18" charset="0"/>
              </a:rPr>
              <a:t>？</a:t>
            </a:r>
            <a:endParaRPr lang="en-US" altLang="zh-TW" sz="2200" b="1" dirty="0">
              <a:solidFill>
                <a:srgbClr val="0000FF"/>
              </a:solidFill>
              <a:latin typeface="微軟正黑體" panose="020B0604030504040204" pitchFamily="34" charset="-120"/>
              <a:ea typeface="微軟正黑體" panose="020B0604030504040204" pitchFamily="34" charset="-120"/>
              <a:cs typeface="Times New Roman" pitchFamily="18" charset="0"/>
            </a:endParaRPr>
          </a:p>
        </p:txBody>
      </p:sp>
      <p:grpSp>
        <p:nvGrpSpPr>
          <p:cNvPr id="12" name="群組 11"/>
          <p:cNvGrpSpPr/>
          <p:nvPr/>
        </p:nvGrpSpPr>
        <p:grpSpPr>
          <a:xfrm>
            <a:off x="467544" y="1845643"/>
            <a:ext cx="8280400" cy="503237"/>
            <a:chOff x="467544" y="1845643"/>
            <a:chExt cx="8280400" cy="503237"/>
          </a:xfrm>
        </p:grpSpPr>
        <p:sp>
          <p:nvSpPr>
            <p:cNvPr id="4" name="圓角矩形 3"/>
            <p:cNvSpPr/>
            <p:nvPr/>
          </p:nvSpPr>
          <p:spPr>
            <a:xfrm>
              <a:off x="468313" y="1845643"/>
              <a:ext cx="8207375" cy="503237"/>
            </a:xfrm>
            <a:prstGeom prst="roundRect">
              <a:avLst/>
            </a:prstGeom>
            <a:solidFill>
              <a:srgbClr val="FFE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anose="020B0604030504040204" pitchFamily="34" charset="-120"/>
                <a:ea typeface="微軟正黑體" panose="020B0604030504040204" pitchFamily="34" charset="-120"/>
              </a:endParaRPr>
            </a:p>
          </p:txBody>
        </p:sp>
        <p:sp>
          <p:nvSpPr>
            <p:cNvPr id="9" name="矩形 16"/>
            <p:cNvSpPr>
              <a:spLocks noChangeArrowheads="1"/>
            </p:cNvSpPr>
            <p:nvPr/>
          </p:nvSpPr>
          <p:spPr bwMode="auto">
            <a:xfrm>
              <a:off x="467544" y="1881817"/>
              <a:ext cx="8280400" cy="430887"/>
            </a:xfrm>
            <a:prstGeom prst="rect">
              <a:avLst/>
            </a:prstGeom>
            <a:noFill/>
            <a:ln w="9525">
              <a:noFill/>
              <a:miter lim="800000"/>
              <a:headEnd/>
              <a:tailEnd/>
            </a:ln>
          </p:spPr>
          <p:txBody>
            <a:bodyPr>
              <a:spAutoFit/>
            </a:bodyPr>
            <a:lstStyle/>
            <a:p>
              <a:pPr marL="457200" indent="-457200"/>
              <a:r>
                <a:rPr lang="en-US" altLang="zh-TW" sz="2200" b="1" dirty="0" smtClean="0">
                  <a:latin typeface="微軟正黑體" panose="020B0604030504040204" pitchFamily="34" charset="-120"/>
                  <a:ea typeface="微軟正黑體" panose="020B0604030504040204" pitchFamily="34" charset="-120"/>
                  <a:cs typeface="Times New Roman" pitchFamily="18" charset="0"/>
                </a:rPr>
                <a:t>A</a:t>
              </a:r>
              <a:r>
                <a:rPr lang="zh-TW" altLang="en-US" sz="2200" b="1" dirty="0">
                  <a:latin typeface="微軟正黑體" panose="020B0604030504040204" pitchFamily="34" charset="-120"/>
                  <a:ea typeface="微軟正黑體" panose="020B0604030504040204" pitchFamily="34" charset="-120"/>
                  <a:cs typeface="Times New Roman" pitchFamily="18" charset="0"/>
                </a:rPr>
                <a:t>：由</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各授課</a:t>
              </a:r>
              <a:r>
                <a:rPr lang="zh-TW" altLang="en-US" sz="2200" b="1" dirty="0">
                  <a:latin typeface="微軟正黑體" panose="020B0604030504040204" pitchFamily="34" charset="-120"/>
                  <a:ea typeface="微軟正黑體" panose="020B0604030504040204" pitchFamily="34" charset="-120"/>
                  <a:cs typeface="Times New Roman" pitchFamily="18" charset="0"/>
                </a:rPr>
                <a:t>教師</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決定，但一律不開放人工加簽。</a:t>
              </a:r>
              <a:endParaRPr lang="zh-TW" altLang="en-US" sz="2200" b="1" dirty="0">
                <a:latin typeface="微軟正黑體" panose="020B0604030504040204" pitchFamily="34" charset="-120"/>
                <a:ea typeface="微軟正黑體" panose="020B0604030504040204" pitchFamily="34" charset="-120"/>
                <a:cs typeface="Times New Roman" pitchFamily="18" charset="0"/>
              </a:endParaRPr>
            </a:p>
          </p:txBody>
        </p:sp>
      </p:grpSp>
      <p:grpSp>
        <p:nvGrpSpPr>
          <p:cNvPr id="13" name="群組 12"/>
          <p:cNvGrpSpPr/>
          <p:nvPr/>
        </p:nvGrpSpPr>
        <p:grpSpPr>
          <a:xfrm>
            <a:off x="467544" y="3140968"/>
            <a:ext cx="8280400" cy="1584325"/>
            <a:chOff x="467544" y="3140968"/>
            <a:chExt cx="8280400" cy="1584325"/>
          </a:xfrm>
        </p:grpSpPr>
        <p:sp>
          <p:nvSpPr>
            <p:cNvPr id="3" name="圓角矩形 2"/>
            <p:cNvSpPr/>
            <p:nvPr/>
          </p:nvSpPr>
          <p:spPr>
            <a:xfrm>
              <a:off x="468313" y="3140968"/>
              <a:ext cx="8207375" cy="1584325"/>
            </a:xfrm>
            <a:prstGeom prst="roundRect">
              <a:avLst>
                <a:gd name="adj" fmla="val 9628"/>
              </a:avLst>
            </a:prstGeom>
            <a:solidFill>
              <a:srgbClr val="FFE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anose="020B0604030504040204" pitchFamily="34" charset="-120"/>
                <a:ea typeface="微軟正黑體" panose="020B0604030504040204" pitchFamily="34" charset="-120"/>
              </a:endParaRPr>
            </a:p>
          </p:txBody>
        </p:sp>
        <p:sp>
          <p:nvSpPr>
            <p:cNvPr id="10" name="矩形 16"/>
            <p:cNvSpPr>
              <a:spLocks noChangeArrowheads="1"/>
            </p:cNvSpPr>
            <p:nvPr/>
          </p:nvSpPr>
          <p:spPr bwMode="auto">
            <a:xfrm>
              <a:off x="467544" y="3209855"/>
              <a:ext cx="8280400" cy="1446550"/>
            </a:xfrm>
            <a:prstGeom prst="rect">
              <a:avLst/>
            </a:prstGeom>
            <a:noFill/>
            <a:ln w="9525">
              <a:noFill/>
              <a:miter lim="800000"/>
              <a:headEnd/>
              <a:tailEnd/>
            </a:ln>
          </p:spPr>
          <p:txBody>
            <a:bodyPr>
              <a:spAutoFit/>
            </a:bodyPr>
            <a:lstStyle/>
            <a:p>
              <a:pPr marL="457200" indent="-457200"/>
              <a:r>
                <a:rPr lang="en-US" altLang="zh-TW" sz="2200" b="1" dirty="0" smtClean="0">
                  <a:latin typeface="微軟正黑體" panose="020B0604030504040204" pitchFamily="34" charset="-120"/>
                  <a:ea typeface="微軟正黑體" panose="020B0604030504040204" pitchFamily="34" charset="-120"/>
                  <a:cs typeface="Times New Roman" pitchFamily="18" charset="0"/>
                </a:rPr>
                <a:t>A</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：夏季學院的課程屬於已簽署校際選課合作之全國大學校院聯合承認學分的正式課程</a:t>
              </a:r>
              <a:r>
                <a:rPr lang="en-US" altLang="zh-TW" sz="2200" b="1" dirty="0" smtClean="0">
                  <a:latin typeface="微軟正黑體" panose="020B0604030504040204" pitchFamily="34" charset="-120"/>
                  <a:ea typeface="微軟正黑體" panose="020B0604030504040204" pitchFamily="34" charset="-120"/>
                  <a:cs typeface="Times New Roman" pitchFamily="18" charset="0"/>
                </a:rPr>
                <a:t>，</a:t>
              </a:r>
              <a:r>
                <a:rPr lang="zh-TW" altLang="en-US" sz="2200" b="1" u="sng" dirty="0" smtClean="0">
                  <a:latin typeface="微軟正黑體" panose="020B0604030504040204" pitchFamily="34" charset="-120"/>
                  <a:ea typeface="微軟正黑體" panose="020B0604030504040204" pitchFamily="34" charset="-120"/>
                  <a:cs typeface="Times New Roman" pitchFamily="18" charset="0"/>
                </a:rPr>
                <a:t>不論成績及格與否，都會登錄到原就讀學校的成績系統中，並會出現在成績單上</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，只是登錄的學期會依各校而有所不同。</a:t>
              </a:r>
              <a:endParaRPr lang="en-US" altLang="zh-TW" sz="2200" b="1" dirty="0">
                <a:latin typeface="微軟正黑體" panose="020B0604030504040204" pitchFamily="34" charset="-120"/>
                <a:ea typeface="微軟正黑體" panose="020B0604030504040204" pitchFamily="34" charset="-120"/>
                <a:cs typeface="Times New Roman" pitchFamily="18" charset="0"/>
              </a:endParaRPr>
            </a:p>
          </p:txBody>
        </p:sp>
      </p:grpSp>
      <p:grpSp>
        <p:nvGrpSpPr>
          <p:cNvPr id="14" name="群組 13"/>
          <p:cNvGrpSpPr/>
          <p:nvPr/>
        </p:nvGrpSpPr>
        <p:grpSpPr>
          <a:xfrm>
            <a:off x="458788" y="5517232"/>
            <a:ext cx="8301084" cy="648072"/>
            <a:chOff x="458788" y="5517232"/>
            <a:chExt cx="8301084" cy="648072"/>
          </a:xfrm>
        </p:grpSpPr>
        <p:sp>
          <p:nvSpPr>
            <p:cNvPr id="2" name="圓角矩形 1"/>
            <p:cNvSpPr/>
            <p:nvPr/>
          </p:nvSpPr>
          <p:spPr>
            <a:xfrm>
              <a:off x="458788" y="5517232"/>
              <a:ext cx="8208962" cy="648072"/>
            </a:xfrm>
            <a:prstGeom prst="roundRect">
              <a:avLst>
                <a:gd name="adj" fmla="val 12112"/>
              </a:avLst>
            </a:prstGeom>
            <a:solidFill>
              <a:srgbClr val="FFE7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latin typeface="微軟正黑體" panose="020B0604030504040204" pitchFamily="34" charset="-120"/>
                <a:ea typeface="微軟正黑體" panose="020B0604030504040204" pitchFamily="34" charset="-120"/>
              </a:endParaRPr>
            </a:p>
          </p:txBody>
        </p:sp>
        <p:sp>
          <p:nvSpPr>
            <p:cNvPr id="11" name="矩形 16"/>
            <p:cNvSpPr>
              <a:spLocks noChangeArrowheads="1"/>
            </p:cNvSpPr>
            <p:nvPr/>
          </p:nvSpPr>
          <p:spPr bwMode="auto">
            <a:xfrm>
              <a:off x="479472" y="5625824"/>
              <a:ext cx="8280400" cy="430887"/>
            </a:xfrm>
            <a:prstGeom prst="rect">
              <a:avLst/>
            </a:prstGeom>
            <a:noFill/>
            <a:ln w="9525">
              <a:noFill/>
              <a:miter lim="800000"/>
              <a:headEnd/>
              <a:tailEnd/>
            </a:ln>
          </p:spPr>
          <p:txBody>
            <a:bodyPr>
              <a:spAutoFit/>
            </a:bodyPr>
            <a:lstStyle/>
            <a:p>
              <a:pPr marL="457200" indent="-457200"/>
              <a:r>
                <a:rPr lang="en-US" altLang="zh-TW" sz="2200" b="1" dirty="0" smtClean="0">
                  <a:latin typeface="微軟正黑體" panose="020B0604030504040204" pitchFamily="34" charset="-120"/>
                  <a:ea typeface="微軟正黑體" panose="020B0604030504040204" pitchFamily="34" charset="-120"/>
                  <a:cs typeface="Times New Roman" pitchFamily="18" charset="0"/>
                </a:rPr>
                <a:t>A</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：請假</a:t>
              </a:r>
              <a:r>
                <a:rPr lang="zh-TW" altLang="en-US" sz="2200" b="1" dirty="0">
                  <a:latin typeface="微軟正黑體" panose="020B0604030504040204" pitchFamily="34" charset="-120"/>
                  <a:ea typeface="微軟正黑體" panose="020B0604030504040204" pitchFamily="34" charset="-120"/>
                  <a:cs typeface="Times New Roman" pitchFamily="18" charset="0"/>
                </a:rPr>
                <a:t>規定一律</a:t>
              </a:r>
              <a:r>
                <a:rPr lang="zh-TW" altLang="en-US" sz="2200" b="1" u="sng" dirty="0">
                  <a:latin typeface="微軟正黑體" panose="020B0604030504040204" pitchFamily="34" charset="-120"/>
                  <a:ea typeface="微軟正黑體" panose="020B0604030504040204" pitchFamily="34" charset="-120"/>
                  <a:cs typeface="Times New Roman" pitchFamily="18" charset="0"/>
                </a:rPr>
                <a:t>由授課教師決定</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，中心</a:t>
              </a:r>
              <a:r>
                <a:rPr lang="zh-TW" altLang="en-US" sz="2200" b="1" u="sng" dirty="0" smtClean="0">
                  <a:latin typeface="微軟正黑體" panose="020B0604030504040204" pitchFamily="34" charset="-120"/>
                  <a:ea typeface="微軟正黑體" panose="020B0604030504040204" pitchFamily="34" charset="-120"/>
                  <a:cs typeface="Times New Roman" pitchFamily="18" charset="0"/>
                </a:rPr>
                <a:t>不經手辦理</a:t>
              </a:r>
              <a:r>
                <a:rPr lang="zh-TW" altLang="en-US" sz="2200" b="1" dirty="0" smtClean="0">
                  <a:latin typeface="微軟正黑體" panose="020B0604030504040204" pitchFamily="34" charset="-120"/>
                  <a:ea typeface="微軟正黑體" panose="020B0604030504040204" pitchFamily="34" charset="-120"/>
                  <a:cs typeface="Times New Roman" pitchFamily="18" charset="0"/>
                </a:rPr>
                <a:t>請假手續。</a:t>
              </a:r>
              <a:endParaRPr lang="en-US" altLang="zh-TW" sz="2200" b="1" dirty="0">
                <a:latin typeface="微軟正黑體" panose="020B0604030504040204" pitchFamily="34" charset="-120"/>
                <a:ea typeface="微軟正黑體" panose="020B0604030504040204" pitchFamily="34" charset="-120"/>
                <a:cs typeface="Times New Roman" pitchFamily="18" charset="0"/>
              </a:endParaRPr>
            </a:p>
          </p:txBody>
        </p:sp>
      </p:grpSp>
    </p:spTree>
    <p:extLst>
      <p:ext uri="{BB962C8B-B14F-4D97-AF65-F5344CB8AC3E}">
        <p14:creationId xmlns:p14="http://schemas.microsoft.com/office/powerpoint/2010/main" val="54666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波形">
  <a:themeElements>
    <a:clrScheme name="波形">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4440</TotalTime>
  <Words>2070</Words>
  <Application>Microsoft Office PowerPoint</Application>
  <PresentationFormat>如螢幕大小 (4:3)</PresentationFormat>
  <Paragraphs>311</Paragraphs>
  <Slides>56</Slides>
  <Notes>46</Notes>
  <HiddenSlides>0</HiddenSlides>
  <MMClips>0</MMClips>
  <ScaleCrop>false</ScaleCrop>
  <HeadingPairs>
    <vt:vector size="6" baseType="variant">
      <vt:variant>
        <vt:lpstr>使用字型</vt:lpstr>
      </vt:variant>
      <vt:variant>
        <vt:i4>11</vt:i4>
      </vt:variant>
      <vt:variant>
        <vt:lpstr>佈景主題</vt:lpstr>
      </vt:variant>
      <vt:variant>
        <vt:i4>1</vt:i4>
      </vt:variant>
      <vt:variant>
        <vt:lpstr>投影片標題</vt:lpstr>
      </vt:variant>
      <vt:variant>
        <vt:i4>56</vt:i4>
      </vt:variant>
    </vt:vector>
  </HeadingPairs>
  <TitlesOfParts>
    <vt:vector size="68" baseType="lpstr">
      <vt:lpstr>Adobe 繁黑體 Std B</vt:lpstr>
      <vt:lpstr>華康超明體(P)</vt:lpstr>
      <vt:lpstr>微軟正黑體</vt:lpstr>
      <vt:lpstr>新細明體</vt:lpstr>
      <vt:lpstr>標楷體</vt:lpstr>
      <vt:lpstr>Arial</vt:lpstr>
      <vt:lpstr>Calibri</vt:lpstr>
      <vt:lpstr>Candara</vt:lpstr>
      <vt:lpstr>Symbol</vt:lpstr>
      <vt:lpstr>Times New Roman</vt:lpstr>
      <vt:lpstr>Wingdings</vt:lpstr>
      <vt:lpstr>波形</vt:lpstr>
      <vt:lpstr>PowerPoint 簡報</vt:lpstr>
      <vt:lpstr>夏季學院行政團隊</vt:lpstr>
      <vt:lpstr>報告重點</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報帳方式</vt:lpstr>
      <vt:lpstr>PowerPoint 簡報</vt:lpstr>
      <vt:lpstr>PowerPoint 簡報</vt:lpstr>
      <vt:lpstr>匯款帳戶及手續費</vt:lpstr>
      <vt:lpstr>重要事項</vt:lpstr>
      <vt:lpstr>教師鐘點費</vt:lpstr>
      <vt:lpstr>講座鐘點費</vt:lpstr>
      <vt:lpstr>講者交通費</vt:lpstr>
      <vt:lpstr>講座資訊範例-講座鐘點費/講者交通費附件</vt:lpstr>
      <vt:lpstr>交通費領據範例</vt:lpstr>
      <vt:lpstr>印刷費、課程耗材雜支</vt:lpstr>
      <vt:lpstr>憑證說明及常見錯誤</vt:lpstr>
      <vt:lpstr>三聯式及二聯式發票範例說明</vt:lpstr>
      <vt:lpstr>PowerPoint 簡報</vt:lpstr>
      <vt:lpstr>PowerPoint 簡報</vt:lpstr>
      <vt:lpstr>這樣行嗎？</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Ariel Hsueh</cp:lastModifiedBy>
  <cp:revision>197</cp:revision>
  <cp:lastPrinted>2016-06-29T04:22:01Z</cp:lastPrinted>
  <dcterms:created xsi:type="dcterms:W3CDTF">2015-06-09T04:53:19Z</dcterms:created>
  <dcterms:modified xsi:type="dcterms:W3CDTF">2019-06-05T09:14:28Z</dcterms:modified>
</cp:coreProperties>
</file>